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59" r:id="rId3"/>
    <p:sldId id="260" r:id="rId4"/>
    <p:sldId id="261" r:id="rId5"/>
    <p:sldId id="262" r:id="rId6"/>
    <p:sldId id="257" r:id="rId7"/>
    <p:sldId id="263" r:id="rId8"/>
    <p:sldId id="264" r:id="rId9"/>
    <p:sldId id="265" r:id="rId10"/>
    <p:sldId id="266" r:id="rId11"/>
  </p:sldIdLst>
  <p:sldSz cx="12192000" cy="6858000"/>
  <p:notesSz cx="6797675" cy="99282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351" cy="497759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49729" y="1"/>
            <a:ext cx="2946351" cy="497759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85D6C5BE-255C-469F-8E60-432B60E64FA6}" type="datetimeFigureOut">
              <a:rPr lang="ru-RU" smtClean="0"/>
              <a:t>13.04.2021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0" tIns="45715" rIns="91430" bIns="45715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928" y="4777851"/>
            <a:ext cx="5437821" cy="3909149"/>
          </a:xfrm>
          <a:prstGeom prst="rect">
            <a:avLst/>
          </a:prstGeom>
        </p:spPr>
        <p:txBody>
          <a:bodyPr vert="horz" lIns="91430" tIns="45715" rIns="91430" bIns="45715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30468"/>
            <a:ext cx="2946351" cy="497759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49729" y="9430468"/>
            <a:ext cx="2946351" cy="497759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8D76F641-B53B-4600-BB29-3738540811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347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dirty="0"/>
          </a:p>
        </p:txBody>
      </p:sp>
      <p:sp>
        <p:nvSpPr>
          <p:cNvPr id="1331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5380" indent="-28644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7346" indent="-22788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7866" indent="-22788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66802" indent="-22788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22576" indent="-22788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8349" indent="-22788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34121" indent="-22788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9894" indent="-22788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CCD8F45-21E5-4849-B138-BE9425A36C0D}" type="slidenum">
              <a:rPr lang="ru-RU" altLang="ru-RU" smtClean="0"/>
              <a:pPr eaLnBrk="1" hangingPunct="1">
                <a:spcBef>
                  <a:spcPct val="0"/>
                </a:spcBef>
              </a:pPr>
              <a:t>1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890981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375CF-A739-D242-8C92-116183715010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2084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375CF-A739-D242-8C92-116183715010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000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5BB93-742D-4A6C-BF94-0DF5B8BFB4C1}" type="datetimeFigureOut">
              <a:rPr lang="ru-RU" smtClean="0"/>
              <a:t>13.04.2021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6E3F-AC28-4B7E-A69E-78355B987CB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4585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5BB93-742D-4A6C-BF94-0DF5B8BFB4C1}" type="datetimeFigureOut">
              <a:rPr lang="ru-RU" smtClean="0"/>
              <a:t>13.04.2021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6E3F-AC28-4B7E-A69E-78355B987CB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1125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5BB93-742D-4A6C-BF94-0DF5B8BFB4C1}" type="datetimeFigureOut">
              <a:rPr lang="ru-RU" smtClean="0"/>
              <a:t>13.04.2021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6E3F-AC28-4B7E-A69E-78355B987CB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1626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5BB93-742D-4A6C-BF94-0DF5B8BFB4C1}" type="datetimeFigureOut">
              <a:rPr lang="ru-RU" smtClean="0"/>
              <a:t>13.04.2021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6E3F-AC28-4B7E-A69E-78355B987CB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2059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5BB93-742D-4A6C-BF94-0DF5B8BFB4C1}" type="datetimeFigureOut">
              <a:rPr lang="ru-RU" smtClean="0"/>
              <a:t>13.04.2021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6E3F-AC28-4B7E-A69E-78355B987CB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896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5BB93-742D-4A6C-BF94-0DF5B8BFB4C1}" type="datetimeFigureOut">
              <a:rPr lang="ru-RU" smtClean="0"/>
              <a:t>13.04.2021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6E3F-AC28-4B7E-A69E-78355B987CB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165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5BB93-742D-4A6C-BF94-0DF5B8BFB4C1}" type="datetimeFigureOut">
              <a:rPr lang="ru-RU" smtClean="0"/>
              <a:t>13.04.2021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6E3F-AC28-4B7E-A69E-78355B987CB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2874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5BB93-742D-4A6C-BF94-0DF5B8BFB4C1}" type="datetimeFigureOut">
              <a:rPr lang="ru-RU" smtClean="0"/>
              <a:t>13.04.2021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6E3F-AC28-4B7E-A69E-78355B987CB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0382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5BB93-742D-4A6C-BF94-0DF5B8BFB4C1}" type="datetimeFigureOut">
              <a:rPr lang="ru-RU" smtClean="0"/>
              <a:t>13.04.2021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6E3F-AC28-4B7E-A69E-78355B987CB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7161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5BB93-742D-4A6C-BF94-0DF5B8BFB4C1}" type="datetimeFigureOut">
              <a:rPr lang="ru-RU" smtClean="0"/>
              <a:t>13.04.2021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6E3F-AC28-4B7E-A69E-78355B987CB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122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5BB93-742D-4A6C-BF94-0DF5B8BFB4C1}" type="datetimeFigureOut">
              <a:rPr lang="ru-RU" smtClean="0"/>
              <a:t>13.04.2021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56E3F-AC28-4B7E-A69E-78355B987CB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0890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5BB93-742D-4A6C-BF94-0DF5B8BFB4C1}" type="datetimeFigureOut">
              <a:rPr lang="ru-RU" smtClean="0"/>
              <a:t>13.04.2021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56E3F-AC28-4B7E-A69E-78355B987CB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0220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6.emf"/><Relationship Id="rId7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jpeg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4.emf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4.jpeg"/><Relationship Id="rId7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6.emf"/><Relationship Id="rId9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Box 5"/>
          <p:cNvSpPr txBox="1">
            <a:spLocks noChangeArrowheads="1"/>
          </p:cNvSpPr>
          <p:nvPr/>
        </p:nvSpPr>
        <p:spPr bwMode="auto">
          <a:xfrm>
            <a:off x="2746375" y="5761038"/>
            <a:ext cx="66722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6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г. Тверь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6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14 апреля </a:t>
            </a:r>
            <a:r>
              <a:rPr lang="ru-RU" altLang="ru-RU" sz="16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2021 года</a:t>
            </a:r>
          </a:p>
        </p:txBody>
      </p:sp>
      <p:pic>
        <p:nvPicPr>
          <p:cNvPr id="2052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44475" y="134938"/>
            <a:ext cx="75565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018805" y="2333655"/>
            <a:ext cx="83246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 ходе выполнения работ по строительству новой станции «Ржевский мемориал» у деревни 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Хорошево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Ржевского района 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300163" y="195263"/>
            <a:ext cx="6805612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МИНИСТЕРСТВО ТРАНСПОРТА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ТВЕРСКОЙ ОБЛАСТИ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20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713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1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44475" y="134938"/>
            <a:ext cx="75565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92161" y="64720"/>
            <a:ext cx="10735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cap="all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Помещение  экспозиции. </a:t>
            </a:r>
          </a:p>
          <a:p>
            <a:pPr algn="ctr"/>
            <a:r>
              <a:rPr lang="ru-RU" sz="2400" b="1" cap="all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Установка </a:t>
            </a:r>
            <a:r>
              <a:rPr lang="ru-RU" sz="2400" b="1" cap="all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интерактивного сенсорного стола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90234" y="644154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Группа 13"/>
          <p:cNvGrpSpPr/>
          <p:nvPr/>
        </p:nvGrpSpPr>
        <p:grpSpPr>
          <a:xfrm>
            <a:off x="924264" y="1101807"/>
            <a:ext cx="11018535" cy="5041012"/>
            <a:chOff x="330503" y="1101807"/>
            <a:chExt cx="11018535" cy="50410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852AA4-102D-B74E-8E90-D7ACCDD959D4}"/>
                </a:ext>
              </a:extLst>
            </p:cNvPr>
            <p:cNvSpPr txBox="1"/>
            <p:nvPr/>
          </p:nvSpPr>
          <p:spPr>
            <a:xfrm>
              <a:off x="859373" y="1121957"/>
              <a:ext cx="4388902" cy="50208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80975" indent="-180975">
                <a:lnSpc>
                  <a:spcPts val="1200"/>
                </a:lnSpc>
                <a:spcAft>
                  <a:spcPts val="1200"/>
                </a:spcAft>
                <a:buClr>
                  <a:srgbClr val="C00000"/>
                </a:buClr>
                <a:buFont typeface="Wingdings" pitchFamily="2" charset="2"/>
                <a:buChar char="§"/>
                <a:tabLst>
                  <a:tab pos="180975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сайт «Ржевский мемориал»</a:t>
              </a:r>
              <a:b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</a:br>
              <a:r>
                <a:rPr lang="en-US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rzhev.histrf.ru</a:t>
              </a:r>
              <a:endParaRPr lang="ru-RU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endParaRPr>
            </a:p>
            <a:p>
              <a:pPr marL="180975" indent="-180975">
                <a:lnSpc>
                  <a:spcPts val="1200"/>
                </a:lnSpc>
                <a:spcAft>
                  <a:spcPts val="1200"/>
                </a:spcAft>
                <a:buClr>
                  <a:srgbClr val="C00000"/>
                </a:buClr>
                <a:buFont typeface="Wingdings" pitchFamily="2" charset="2"/>
                <a:buChar char="§"/>
                <a:tabLst>
                  <a:tab pos="180975" algn="l"/>
                </a:tabLst>
              </a:pPr>
              <a:endParaRPr lang="ru-RU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endParaRPr>
            </a:p>
            <a:p>
              <a:pPr marL="180975" indent="-180975">
                <a:lnSpc>
                  <a:spcPts val="1200"/>
                </a:lnSpc>
                <a:spcAft>
                  <a:spcPts val="1200"/>
                </a:spcAft>
                <a:buClr>
                  <a:srgbClr val="C00000"/>
                </a:buClr>
                <a:tabLst>
                  <a:tab pos="180975" algn="l"/>
                </a:tabLst>
              </a:pPr>
              <a:endParaRPr lang="en-US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endParaRPr>
            </a:p>
            <a:p>
              <a:pPr marL="180975" indent="-180975">
                <a:lnSpc>
                  <a:spcPts val="1200"/>
                </a:lnSpc>
                <a:spcAft>
                  <a:spcPts val="1200"/>
                </a:spcAft>
                <a:buClr>
                  <a:srgbClr val="C00000"/>
                </a:buClr>
                <a:buFont typeface="Wingdings" pitchFamily="2" charset="2"/>
                <a:buChar char="§"/>
                <a:tabLst>
                  <a:tab pos="180975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сайт «ОБД – Мемориал – найти солдата»</a:t>
              </a:r>
              <a:b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</a:br>
              <a:r>
                <a:rPr lang="en-US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obd-memorial.ru</a:t>
              </a:r>
              <a:endParaRPr lang="ru-RU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endParaRPr>
            </a:p>
            <a:p>
              <a:pPr marL="180975" indent="-180975">
                <a:lnSpc>
                  <a:spcPts val="1200"/>
                </a:lnSpc>
                <a:spcAft>
                  <a:spcPts val="1200"/>
                </a:spcAft>
                <a:buClr>
                  <a:srgbClr val="C00000"/>
                </a:buClr>
                <a:buFont typeface="Wingdings" pitchFamily="2" charset="2"/>
                <a:buChar char="§"/>
                <a:tabLst>
                  <a:tab pos="180975" algn="l"/>
                </a:tabLst>
              </a:pPr>
              <a:endParaRPr lang="ru-RU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endParaRPr>
            </a:p>
            <a:p>
              <a:pPr marL="180975" indent="-180975">
                <a:lnSpc>
                  <a:spcPts val="1200"/>
                </a:lnSpc>
                <a:spcAft>
                  <a:spcPts val="1200"/>
                </a:spcAft>
                <a:buClr>
                  <a:srgbClr val="C00000"/>
                </a:buClr>
                <a:tabLst>
                  <a:tab pos="180975" algn="l"/>
                </a:tabLst>
              </a:pPr>
              <a:endParaRPr lang="en-US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endParaRPr>
            </a:p>
            <a:p>
              <a:pPr marL="180975" indent="-180975">
                <a:lnSpc>
                  <a:spcPts val="1200"/>
                </a:lnSpc>
                <a:spcAft>
                  <a:spcPts val="1200"/>
                </a:spcAft>
                <a:buClr>
                  <a:srgbClr val="C00000"/>
                </a:buClr>
                <a:buFont typeface="Wingdings" pitchFamily="2" charset="2"/>
                <a:buChar char="§"/>
                <a:tabLst>
                  <a:tab pos="180975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сайт «Подвиг народа»</a:t>
              </a:r>
              <a:b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</a:br>
              <a:r>
                <a:rPr lang="en-US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podvignaroda.ru</a:t>
              </a:r>
              <a:endParaRPr lang="ru-RU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endParaRPr>
            </a:p>
            <a:p>
              <a:pPr marL="180975" indent="-180975">
                <a:lnSpc>
                  <a:spcPts val="1200"/>
                </a:lnSpc>
                <a:spcAft>
                  <a:spcPts val="1200"/>
                </a:spcAft>
                <a:buClr>
                  <a:srgbClr val="C00000"/>
                </a:buClr>
                <a:buFont typeface="Wingdings" pitchFamily="2" charset="2"/>
                <a:buChar char="§"/>
                <a:tabLst>
                  <a:tab pos="180975" algn="l"/>
                </a:tabLst>
              </a:pPr>
              <a:endParaRPr lang="ru-RU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endParaRPr>
            </a:p>
            <a:p>
              <a:pPr marL="180975" indent="-180975">
                <a:lnSpc>
                  <a:spcPts val="1200"/>
                </a:lnSpc>
                <a:spcAft>
                  <a:spcPts val="1200"/>
                </a:spcAft>
                <a:buClr>
                  <a:srgbClr val="C00000"/>
                </a:buClr>
                <a:tabLst>
                  <a:tab pos="180975" algn="l"/>
                </a:tabLst>
              </a:pPr>
              <a:endParaRPr lang="en-US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endParaRPr>
            </a:p>
            <a:p>
              <a:pPr marL="180975" indent="-180975">
                <a:lnSpc>
                  <a:spcPts val="1200"/>
                </a:lnSpc>
                <a:spcAft>
                  <a:spcPts val="1200"/>
                </a:spcAft>
                <a:buClr>
                  <a:srgbClr val="C00000"/>
                </a:buClr>
                <a:buFont typeface="Wingdings" pitchFamily="2" charset="2"/>
                <a:buChar char="§"/>
                <a:tabLst>
                  <a:tab pos="180975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сайт «Музей Победы»</a:t>
              </a:r>
              <a:b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</a:b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на поклонной горе в Москве </a:t>
              </a:r>
              <a:b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</a:br>
              <a:r>
                <a:rPr lang="en-US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victorymuseum.ru</a:t>
              </a:r>
              <a:endParaRPr lang="ru-RU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endParaRPr>
            </a:p>
            <a:p>
              <a:pPr marL="180975" indent="-180975">
                <a:lnSpc>
                  <a:spcPts val="1200"/>
                </a:lnSpc>
                <a:spcAft>
                  <a:spcPts val="1200"/>
                </a:spcAft>
                <a:buClr>
                  <a:srgbClr val="C00000"/>
                </a:buClr>
                <a:buFont typeface="Wingdings" pitchFamily="2" charset="2"/>
                <a:buChar char="§"/>
                <a:tabLst>
                  <a:tab pos="180975" algn="l"/>
                </a:tabLst>
              </a:pPr>
              <a:endParaRPr lang="ru-RU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endParaRPr>
            </a:p>
            <a:p>
              <a:pPr marL="180975" indent="-180975">
                <a:lnSpc>
                  <a:spcPts val="1200"/>
                </a:lnSpc>
                <a:spcAft>
                  <a:spcPts val="1200"/>
                </a:spcAft>
                <a:buClr>
                  <a:srgbClr val="C00000"/>
                </a:buClr>
                <a:tabLst>
                  <a:tab pos="180975" algn="l"/>
                </a:tabLst>
              </a:pPr>
              <a:endParaRPr lang="en-US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endParaRPr>
            </a:p>
            <a:p>
              <a:pPr marL="180975" indent="-180975">
                <a:lnSpc>
                  <a:spcPts val="1200"/>
                </a:lnSpc>
                <a:spcAft>
                  <a:spcPts val="1200"/>
                </a:spcAft>
                <a:buClr>
                  <a:srgbClr val="C00000"/>
                </a:buClr>
                <a:buFont typeface="Wingdings" pitchFamily="2" charset="2"/>
                <a:buChar char="§"/>
                <a:tabLst>
                  <a:tab pos="180975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сайт «Бессмертный полк»</a:t>
              </a:r>
              <a:b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</a:br>
              <a:r>
                <a:rPr lang="en-US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moypolk.ru</a:t>
              </a:r>
            </a:p>
          </p:txBody>
        </p:sp>
        <p:sp>
          <p:nvSpPr>
            <p:cNvPr id="17" name="Скругленный прямоугольник 16"/>
            <p:cNvSpPr/>
            <p:nvPr/>
          </p:nvSpPr>
          <p:spPr>
            <a:xfrm>
              <a:off x="330503" y="1101807"/>
              <a:ext cx="6175071" cy="4946568"/>
            </a:xfrm>
            <a:prstGeom prst="roundRect">
              <a:avLst>
                <a:gd name="adj" fmla="val 5894"/>
              </a:avLst>
            </a:prstGeom>
            <a:noFill/>
            <a:ln>
              <a:solidFill>
                <a:srgbClr val="DCDCDC"/>
              </a:solidFill>
            </a:ln>
          </p:spPr>
          <p:txBody>
            <a:bodyPr wrap="none" lIns="36000" tIns="36000" rIns="36000" bIns="36000" anchor="ctr" anchorCtr="0">
              <a:noAutofit/>
            </a:bodyPr>
            <a:lstStyle/>
            <a:p>
              <a:pPr algn="ctr"/>
              <a:endParaRPr lang="ru-RU" sz="1200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18" name="Рисунок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012" y="1249146"/>
              <a:ext cx="379361" cy="396000"/>
            </a:xfrm>
            <a:prstGeom prst="rect">
              <a:avLst/>
            </a:prstGeom>
          </p:spPr>
        </p:pic>
        <p:pic>
          <p:nvPicPr>
            <p:cNvPr id="19" name="Picture 6" descr="https://zorgtech.com/upload/resize_cache/iblock/73b/500_500_0/73b8c1587874858415823acb7cd6dd67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466188" y="1883343"/>
              <a:ext cx="3882850" cy="3694497"/>
            </a:xfrm>
            <a:prstGeom prst="rect">
              <a:avLst/>
            </a:prstGeom>
            <a:noFill/>
          </p:spPr>
        </p:pic>
        <p:pic>
          <p:nvPicPr>
            <p:cNvPr id="20" name="Picture 2" descr="C:\Users\cdpo_makhalovatv\Desktop\Ржев 1.jpg"/>
            <p:cNvPicPr>
              <a:picLocks noChangeAspect="1" noChangeArrowheads="1"/>
            </p:cNvPicPr>
            <p:nvPr/>
          </p:nvPicPr>
          <p:blipFill>
            <a:blip r:embed="rId5"/>
            <a:srcRect l="17181" t="9675" r="18230" b="4438"/>
            <a:stretch>
              <a:fillRect/>
            </a:stretch>
          </p:blipFill>
          <p:spPr bwMode="auto">
            <a:xfrm>
              <a:off x="4991101" y="1201791"/>
              <a:ext cx="1230191" cy="756000"/>
            </a:xfrm>
            <a:prstGeom prst="rect">
              <a:avLst/>
            </a:prstGeom>
            <a:noFill/>
            <a:ln>
              <a:solidFill>
                <a:srgbClr val="5A5F6A"/>
              </a:solidFill>
            </a:ln>
          </p:spPr>
        </p:pic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6"/>
            <a:srcRect l="12581" t="10898" r="50016" b="35602"/>
            <a:stretch>
              <a:fillRect/>
            </a:stretch>
          </p:blipFill>
          <p:spPr bwMode="auto">
            <a:xfrm>
              <a:off x="4991100" y="2216718"/>
              <a:ext cx="1230192" cy="756000"/>
            </a:xfrm>
            <a:prstGeom prst="rect">
              <a:avLst/>
            </a:prstGeom>
            <a:noFill/>
            <a:ln w="9525">
              <a:solidFill>
                <a:srgbClr val="5A5F6A"/>
              </a:solidFill>
              <a:miter lim="800000"/>
              <a:headEnd/>
              <a:tailEnd/>
            </a:ln>
            <a:effectLst/>
          </p:spPr>
        </p:pic>
        <p:pic>
          <p:nvPicPr>
            <p:cNvPr id="22" name="Picture 8"/>
            <p:cNvPicPr>
              <a:picLocks noChangeAspect="1" noChangeArrowheads="1"/>
            </p:cNvPicPr>
            <p:nvPr/>
          </p:nvPicPr>
          <p:blipFill>
            <a:blip r:embed="rId7"/>
            <a:srcRect l="15160" t="10169" r="52262" b="41100"/>
            <a:stretch>
              <a:fillRect/>
            </a:stretch>
          </p:blipFill>
          <p:spPr bwMode="auto">
            <a:xfrm>
              <a:off x="4986986" y="3185215"/>
              <a:ext cx="1230190" cy="756000"/>
            </a:xfrm>
            <a:prstGeom prst="rect">
              <a:avLst/>
            </a:prstGeom>
            <a:noFill/>
            <a:ln w="9525">
              <a:solidFill>
                <a:srgbClr val="5A5F6A"/>
              </a:solidFill>
              <a:miter lim="800000"/>
              <a:headEnd/>
              <a:tailEnd/>
            </a:ln>
            <a:effectLst/>
          </p:spPr>
        </p:pic>
        <p:pic>
          <p:nvPicPr>
            <p:cNvPr id="23" name="Picture 9"/>
            <p:cNvPicPr>
              <a:picLocks noChangeAspect="1" noChangeArrowheads="1"/>
            </p:cNvPicPr>
            <p:nvPr/>
          </p:nvPicPr>
          <p:blipFill>
            <a:blip r:embed="rId8"/>
            <a:srcRect l="1938" t="5576" r="36343" b="35767"/>
            <a:stretch>
              <a:fillRect/>
            </a:stretch>
          </p:blipFill>
          <p:spPr bwMode="auto">
            <a:xfrm>
              <a:off x="4957176" y="4294644"/>
              <a:ext cx="1260000" cy="768846"/>
            </a:xfrm>
            <a:prstGeom prst="rect">
              <a:avLst/>
            </a:prstGeom>
            <a:noFill/>
            <a:ln w="9525">
              <a:solidFill>
                <a:srgbClr val="5A5F6A"/>
              </a:solidFill>
              <a:miter lim="800000"/>
              <a:headEnd/>
              <a:tailEnd/>
            </a:ln>
            <a:effectLst/>
          </p:spPr>
        </p:pic>
        <p:pic>
          <p:nvPicPr>
            <p:cNvPr id="24" name="Picture 10"/>
            <p:cNvPicPr>
              <a:picLocks noChangeAspect="1" noChangeArrowheads="1"/>
            </p:cNvPicPr>
            <p:nvPr/>
          </p:nvPicPr>
          <p:blipFill>
            <a:blip r:embed="rId9"/>
            <a:srcRect l="114" t="6529" r="36715" b="35529"/>
            <a:stretch>
              <a:fillRect/>
            </a:stretch>
          </p:blipFill>
          <p:spPr bwMode="auto">
            <a:xfrm>
              <a:off x="4957176" y="5258237"/>
              <a:ext cx="1260000" cy="739094"/>
            </a:xfrm>
            <a:prstGeom prst="rect">
              <a:avLst/>
            </a:prstGeom>
            <a:noFill/>
            <a:ln w="9525">
              <a:solidFill>
                <a:srgbClr val="5A5F6A"/>
              </a:solidFill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697002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1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44475" y="134938"/>
            <a:ext cx="75565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00126" y="73901"/>
            <a:ext cx="111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cap="all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Пространственно-временные </a:t>
            </a:r>
            <a:r>
              <a:rPr lang="ru-RU" sz="2400" b="1" cap="all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параметры  ПРОЕКТА</a:t>
            </a:r>
            <a:endParaRPr lang="ru-RU" sz="2400" b="1" cap="all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90234" y="644154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203200" y="539384"/>
            <a:ext cx="12036587" cy="6053519"/>
            <a:chOff x="203200" y="349384"/>
            <a:chExt cx="12036587" cy="6053519"/>
          </a:xfrm>
        </p:grpSpPr>
        <p:grpSp>
          <p:nvGrpSpPr>
            <p:cNvPr id="8" name="Группа 7"/>
            <p:cNvGrpSpPr/>
            <p:nvPr/>
          </p:nvGrpSpPr>
          <p:grpSpPr>
            <a:xfrm>
              <a:off x="203200" y="349384"/>
              <a:ext cx="12036587" cy="4984615"/>
              <a:chOff x="-222177" y="1709392"/>
              <a:chExt cx="8754568" cy="3530577"/>
            </a:xfrm>
          </p:grpSpPr>
          <p:grpSp>
            <p:nvGrpSpPr>
              <p:cNvPr id="30" name="Группа 29"/>
              <p:cNvGrpSpPr/>
              <p:nvPr/>
            </p:nvGrpSpPr>
            <p:grpSpPr>
              <a:xfrm>
                <a:off x="100192" y="1709392"/>
                <a:ext cx="7977373" cy="3118155"/>
                <a:chOff x="113396" y="1688093"/>
                <a:chExt cx="6942058" cy="2994833"/>
              </a:xfrm>
            </p:grpSpPr>
            <p:grpSp>
              <p:nvGrpSpPr>
                <p:cNvPr id="54" name="Группа 53"/>
                <p:cNvGrpSpPr/>
                <p:nvPr/>
              </p:nvGrpSpPr>
              <p:grpSpPr>
                <a:xfrm>
                  <a:off x="113396" y="1688093"/>
                  <a:ext cx="6942058" cy="2994833"/>
                  <a:chOff x="416437" y="2421403"/>
                  <a:chExt cx="8729066" cy="3048401"/>
                </a:xfrm>
              </p:grpSpPr>
              <p:pic>
                <p:nvPicPr>
                  <p:cNvPr id="64" name="Picture 2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5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01806" y="2421403"/>
                    <a:ext cx="8143697" cy="30484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65" name="Полилиния 64"/>
                  <p:cNvSpPr/>
                  <p:nvPr/>
                </p:nvSpPr>
                <p:spPr>
                  <a:xfrm>
                    <a:off x="1163117" y="3138220"/>
                    <a:ext cx="2892439" cy="889201"/>
                  </a:xfrm>
                  <a:custGeom>
                    <a:avLst/>
                    <a:gdLst>
                      <a:gd name="connsiteX0" fmla="*/ 2801721 w 2801721"/>
                      <a:gd name="connsiteY0" fmla="*/ 863193 h 863193"/>
                      <a:gd name="connsiteX1" fmla="*/ 2655417 w 2801721"/>
                      <a:gd name="connsiteY1" fmla="*/ 826617 h 863193"/>
                      <a:gd name="connsiteX2" fmla="*/ 2421331 w 2801721"/>
                      <a:gd name="connsiteY2" fmla="*/ 724205 h 863193"/>
                      <a:gd name="connsiteX3" fmla="*/ 2275027 w 2801721"/>
                      <a:gd name="connsiteY3" fmla="*/ 680313 h 863193"/>
                      <a:gd name="connsiteX4" fmla="*/ 2018995 w 2801721"/>
                      <a:gd name="connsiteY4" fmla="*/ 563270 h 863193"/>
                      <a:gd name="connsiteX5" fmla="*/ 1777593 w 2801721"/>
                      <a:gd name="connsiteY5" fmla="*/ 512064 h 863193"/>
                      <a:gd name="connsiteX6" fmla="*/ 1528877 w 2801721"/>
                      <a:gd name="connsiteY6" fmla="*/ 453542 h 863193"/>
                      <a:gd name="connsiteX7" fmla="*/ 1228953 w 2801721"/>
                      <a:gd name="connsiteY7" fmla="*/ 402336 h 863193"/>
                      <a:gd name="connsiteX8" fmla="*/ 987552 w 2801721"/>
                      <a:gd name="connsiteY8" fmla="*/ 358445 h 863193"/>
                      <a:gd name="connsiteX9" fmla="*/ 811987 w 2801721"/>
                      <a:gd name="connsiteY9" fmla="*/ 409651 h 863193"/>
                      <a:gd name="connsiteX10" fmla="*/ 746150 w 2801721"/>
                      <a:gd name="connsiteY10" fmla="*/ 307238 h 863193"/>
                      <a:gd name="connsiteX11" fmla="*/ 497433 w 2801721"/>
                      <a:gd name="connsiteY11" fmla="*/ 153619 h 863193"/>
                      <a:gd name="connsiteX12" fmla="*/ 387705 w 2801721"/>
                      <a:gd name="connsiteY12" fmla="*/ 58521 h 863193"/>
                      <a:gd name="connsiteX13" fmla="*/ 263347 w 2801721"/>
                      <a:gd name="connsiteY13" fmla="*/ 0 h 863193"/>
                      <a:gd name="connsiteX14" fmla="*/ 0 w 2801721"/>
                      <a:gd name="connsiteY14" fmla="*/ 58521 h 863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01721" h="863193">
                        <a:moveTo>
                          <a:pt x="2801721" y="863193"/>
                        </a:moveTo>
                        <a:cubicBezTo>
                          <a:pt x="2760268" y="856487"/>
                          <a:pt x="2718815" y="849782"/>
                          <a:pt x="2655417" y="826617"/>
                        </a:cubicBezTo>
                        <a:cubicBezTo>
                          <a:pt x="2592019" y="803452"/>
                          <a:pt x="2484729" y="748589"/>
                          <a:pt x="2421331" y="724205"/>
                        </a:cubicBezTo>
                        <a:cubicBezTo>
                          <a:pt x="2357933" y="699821"/>
                          <a:pt x="2342083" y="707135"/>
                          <a:pt x="2275027" y="680313"/>
                        </a:cubicBezTo>
                        <a:cubicBezTo>
                          <a:pt x="2207971" y="653491"/>
                          <a:pt x="2101901" y="591312"/>
                          <a:pt x="2018995" y="563270"/>
                        </a:cubicBezTo>
                        <a:cubicBezTo>
                          <a:pt x="1936089" y="535228"/>
                          <a:pt x="1859279" y="530352"/>
                          <a:pt x="1777593" y="512064"/>
                        </a:cubicBezTo>
                        <a:cubicBezTo>
                          <a:pt x="1695907" y="493776"/>
                          <a:pt x="1620317" y="471830"/>
                          <a:pt x="1528877" y="453542"/>
                        </a:cubicBezTo>
                        <a:cubicBezTo>
                          <a:pt x="1437437" y="435254"/>
                          <a:pt x="1228953" y="402336"/>
                          <a:pt x="1228953" y="402336"/>
                        </a:cubicBezTo>
                        <a:cubicBezTo>
                          <a:pt x="1138732" y="386487"/>
                          <a:pt x="1057046" y="357226"/>
                          <a:pt x="987552" y="358445"/>
                        </a:cubicBezTo>
                        <a:cubicBezTo>
                          <a:pt x="918058" y="359664"/>
                          <a:pt x="852221" y="418185"/>
                          <a:pt x="811987" y="409651"/>
                        </a:cubicBezTo>
                        <a:cubicBezTo>
                          <a:pt x="771753" y="401117"/>
                          <a:pt x="798576" y="349910"/>
                          <a:pt x="746150" y="307238"/>
                        </a:cubicBezTo>
                        <a:cubicBezTo>
                          <a:pt x="693724" y="264566"/>
                          <a:pt x="557174" y="195072"/>
                          <a:pt x="497433" y="153619"/>
                        </a:cubicBezTo>
                        <a:cubicBezTo>
                          <a:pt x="437692" y="112166"/>
                          <a:pt x="426719" y="84124"/>
                          <a:pt x="387705" y="58521"/>
                        </a:cubicBezTo>
                        <a:cubicBezTo>
                          <a:pt x="348691" y="32918"/>
                          <a:pt x="327964" y="0"/>
                          <a:pt x="263347" y="0"/>
                        </a:cubicBezTo>
                        <a:cubicBezTo>
                          <a:pt x="198730" y="0"/>
                          <a:pt x="99365" y="29260"/>
                          <a:pt x="0" y="58521"/>
                        </a:cubicBezTo>
                      </a:path>
                    </a:pathLst>
                  </a:cu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04305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21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antGardeGothicC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" name="Полилиния 65"/>
                  <p:cNvSpPr/>
                  <p:nvPr/>
                </p:nvSpPr>
                <p:spPr>
                  <a:xfrm>
                    <a:off x="4055556" y="4027422"/>
                    <a:ext cx="4664162" cy="837186"/>
                  </a:xfrm>
                  <a:custGeom>
                    <a:avLst/>
                    <a:gdLst>
                      <a:gd name="connsiteX0" fmla="*/ 4609554 w 4609554"/>
                      <a:gd name="connsiteY0" fmla="*/ 863823 h 863823"/>
                      <a:gd name="connsiteX1" fmla="*/ 4507142 w 4609554"/>
                      <a:gd name="connsiteY1" fmla="*/ 856508 h 863823"/>
                      <a:gd name="connsiteX2" fmla="*/ 4433990 w 4609554"/>
                      <a:gd name="connsiteY2" fmla="*/ 834562 h 863823"/>
                      <a:gd name="connsiteX3" fmla="*/ 4324262 w 4609554"/>
                      <a:gd name="connsiteY3" fmla="*/ 834562 h 863823"/>
                      <a:gd name="connsiteX4" fmla="*/ 4192588 w 4609554"/>
                      <a:gd name="connsiteY4" fmla="*/ 768725 h 863823"/>
                      <a:gd name="connsiteX5" fmla="*/ 4060914 w 4609554"/>
                      <a:gd name="connsiteY5" fmla="*/ 827247 h 863823"/>
                      <a:gd name="connsiteX6" fmla="*/ 3870719 w 4609554"/>
                      <a:gd name="connsiteY6" fmla="*/ 819932 h 863823"/>
                      <a:gd name="connsiteX7" fmla="*/ 3695154 w 4609554"/>
                      <a:gd name="connsiteY7" fmla="*/ 739465 h 863823"/>
                      <a:gd name="connsiteX8" fmla="*/ 3526905 w 4609554"/>
                      <a:gd name="connsiteY8" fmla="*/ 622421 h 863823"/>
                      <a:gd name="connsiteX9" fmla="*/ 3292818 w 4609554"/>
                      <a:gd name="connsiteY9" fmla="*/ 549269 h 863823"/>
                      <a:gd name="connsiteX10" fmla="*/ 3139199 w 4609554"/>
                      <a:gd name="connsiteY10" fmla="*/ 520009 h 863823"/>
                      <a:gd name="connsiteX11" fmla="*/ 2949004 w 4609554"/>
                      <a:gd name="connsiteY11" fmla="*/ 490748 h 863823"/>
                      <a:gd name="connsiteX12" fmla="*/ 2671026 w 4609554"/>
                      <a:gd name="connsiteY12" fmla="*/ 395650 h 863823"/>
                      <a:gd name="connsiteX13" fmla="*/ 2319897 w 4609554"/>
                      <a:gd name="connsiteY13" fmla="*/ 249346 h 863823"/>
                      <a:gd name="connsiteX14" fmla="*/ 2144332 w 4609554"/>
                      <a:gd name="connsiteY14" fmla="*/ 154249 h 863823"/>
                      <a:gd name="connsiteX15" fmla="*/ 1917561 w 4609554"/>
                      <a:gd name="connsiteY15" fmla="*/ 110357 h 863823"/>
                      <a:gd name="connsiteX16" fmla="*/ 1617638 w 4609554"/>
                      <a:gd name="connsiteY16" fmla="*/ 66466 h 863823"/>
                      <a:gd name="connsiteX17" fmla="*/ 1544486 w 4609554"/>
                      <a:gd name="connsiteY17" fmla="*/ 73781 h 863823"/>
                      <a:gd name="connsiteX18" fmla="*/ 1295769 w 4609554"/>
                      <a:gd name="connsiteY18" fmla="*/ 88412 h 863823"/>
                      <a:gd name="connsiteX19" fmla="*/ 1112889 w 4609554"/>
                      <a:gd name="connsiteY19" fmla="*/ 139618 h 863823"/>
                      <a:gd name="connsiteX20" fmla="*/ 769074 w 4609554"/>
                      <a:gd name="connsiteY20" fmla="*/ 103042 h 863823"/>
                      <a:gd name="connsiteX21" fmla="*/ 403314 w 4609554"/>
                      <a:gd name="connsiteY21" fmla="*/ 103042 h 863823"/>
                      <a:gd name="connsiteX22" fmla="*/ 52185 w 4609554"/>
                      <a:gd name="connsiteY22" fmla="*/ 15260 h 863823"/>
                      <a:gd name="connsiteX23" fmla="*/ 8294 w 4609554"/>
                      <a:gd name="connsiteY23" fmla="*/ 629 h 8638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4609554" h="863823">
                        <a:moveTo>
                          <a:pt x="4609554" y="863823"/>
                        </a:moveTo>
                        <a:cubicBezTo>
                          <a:pt x="4572978" y="862604"/>
                          <a:pt x="4536403" y="861385"/>
                          <a:pt x="4507142" y="856508"/>
                        </a:cubicBezTo>
                        <a:cubicBezTo>
                          <a:pt x="4477881" y="851631"/>
                          <a:pt x="4464470" y="838220"/>
                          <a:pt x="4433990" y="834562"/>
                        </a:cubicBezTo>
                        <a:cubicBezTo>
                          <a:pt x="4403510" y="830904"/>
                          <a:pt x="4364496" y="845535"/>
                          <a:pt x="4324262" y="834562"/>
                        </a:cubicBezTo>
                        <a:cubicBezTo>
                          <a:pt x="4284028" y="823589"/>
                          <a:pt x="4236479" y="769944"/>
                          <a:pt x="4192588" y="768725"/>
                        </a:cubicBezTo>
                        <a:cubicBezTo>
                          <a:pt x="4148697" y="767506"/>
                          <a:pt x="4114559" y="818713"/>
                          <a:pt x="4060914" y="827247"/>
                        </a:cubicBezTo>
                        <a:cubicBezTo>
                          <a:pt x="4007269" y="835781"/>
                          <a:pt x="3931679" y="834562"/>
                          <a:pt x="3870719" y="819932"/>
                        </a:cubicBezTo>
                        <a:cubicBezTo>
                          <a:pt x="3809759" y="805302"/>
                          <a:pt x="3752456" y="772383"/>
                          <a:pt x="3695154" y="739465"/>
                        </a:cubicBezTo>
                        <a:cubicBezTo>
                          <a:pt x="3637852" y="706546"/>
                          <a:pt x="3593961" y="654120"/>
                          <a:pt x="3526905" y="622421"/>
                        </a:cubicBezTo>
                        <a:cubicBezTo>
                          <a:pt x="3459849" y="590722"/>
                          <a:pt x="3357436" y="566338"/>
                          <a:pt x="3292818" y="549269"/>
                        </a:cubicBezTo>
                        <a:cubicBezTo>
                          <a:pt x="3228200" y="532200"/>
                          <a:pt x="3196501" y="529762"/>
                          <a:pt x="3139199" y="520009"/>
                        </a:cubicBezTo>
                        <a:cubicBezTo>
                          <a:pt x="3081897" y="510255"/>
                          <a:pt x="3027033" y="511474"/>
                          <a:pt x="2949004" y="490748"/>
                        </a:cubicBezTo>
                        <a:cubicBezTo>
                          <a:pt x="2870975" y="470022"/>
                          <a:pt x="2775877" y="435884"/>
                          <a:pt x="2671026" y="395650"/>
                        </a:cubicBezTo>
                        <a:cubicBezTo>
                          <a:pt x="2566175" y="355416"/>
                          <a:pt x="2407679" y="289579"/>
                          <a:pt x="2319897" y="249346"/>
                        </a:cubicBezTo>
                        <a:cubicBezTo>
                          <a:pt x="2232115" y="209113"/>
                          <a:pt x="2211388" y="177414"/>
                          <a:pt x="2144332" y="154249"/>
                        </a:cubicBezTo>
                        <a:cubicBezTo>
                          <a:pt x="2077276" y="131084"/>
                          <a:pt x="2005343" y="124987"/>
                          <a:pt x="1917561" y="110357"/>
                        </a:cubicBezTo>
                        <a:cubicBezTo>
                          <a:pt x="1829779" y="95727"/>
                          <a:pt x="1679817" y="72562"/>
                          <a:pt x="1617638" y="66466"/>
                        </a:cubicBezTo>
                        <a:lnTo>
                          <a:pt x="1544486" y="73781"/>
                        </a:lnTo>
                        <a:cubicBezTo>
                          <a:pt x="1490841" y="77439"/>
                          <a:pt x="1367702" y="77439"/>
                          <a:pt x="1295769" y="88412"/>
                        </a:cubicBezTo>
                        <a:cubicBezTo>
                          <a:pt x="1223836" y="99385"/>
                          <a:pt x="1200671" y="137180"/>
                          <a:pt x="1112889" y="139618"/>
                        </a:cubicBezTo>
                        <a:cubicBezTo>
                          <a:pt x="1025107" y="142056"/>
                          <a:pt x="887336" y="109138"/>
                          <a:pt x="769074" y="103042"/>
                        </a:cubicBezTo>
                        <a:cubicBezTo>
                          <a:pt x="650812" y="96946"/>
                          <a:pt x="522795" y="117672"/>
                          <a:pt x="403314" y="103042"/>
                        </a:cubicBezTo>
                        <a:cubicBezTo>
                          <a:pt x="283832" y="88412"/>
                          <a:pt x="118022" y="32329"/>
                          <a:pt x="52185" y="15260"/>
                        </a:cubicBezTo>
                        <a:cubicBezTo>
                          <a:pt x="-13652" y="-1809"/>
                          <a:pt x="-2679" y="-590"/>
                          <a:pt x="8294" y="629"/>
                        </a:cubicBezTo>
                      </a:path>
                    </a:pathLst>
                  </a:cu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04305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21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antGardeGothicC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Овал 66"/>
                  <p:cNvSpPr/>
                  <p:nvPr/>
                </p:nvSpPr>
                <p:spPr>
                  <a:xfrm>
                    <a:off x="8731076" y="4788743"/>
                    <a:ext cx="144016" cy="144016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04305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21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antGardeGothicC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" name="Овал 67"/>
                  <p:cNvSpPr/>
                  <p:nvPr/>
                </p:nvSpPr>
                <p:spPr>
                  <a:xfrm>
                    <a:off x="1019101" y="3154319"/>
                    <a:ext cx="144016" cy="144016"/>
                  </a:xfrm>
                  <a:prstGeom prst="ellipse">
                    <a:avLst/>
                  </a:prstGeom>
                  <a:noFill/>
                  <a:ln>
                    <a:solidFill>
                      <a:srgbClr val="3399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04305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21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antGardeGothicC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Овал 68"/>
                  <p:cNvSpPr/>
                  <p:nvPr/>
                </p:nvSpPr>
                <p:spPr>
                  <a:xfrm>
                    <a:off x="1524873" y="3183669"/>
                    <a:ext cx="149419" cy="123839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04305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21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antGardeGothicC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Овал 69"/>
                  <p:cNvSpPr/>
                  <p:nvPr/>
                </p:nvSpPr>
                <p:spPr>
                  <a:xfrm>
                    <a:off x="5000560" y="4054325"/>
                    <a:ext cx="144016" cy="144016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04305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21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antGardeGothicC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416437" y="3362456"/>
                    <a:ext cx="1065503" cy="27984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104305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54A6"/>
                        </a:solidFill>
                        <a:effectLst/>
                        <a:uLnTx/>
                        <a:uFillTx/>
                        <a:latin typeface="AvantGardeGothicC"/>
                        <a:ea typeface="+mn-ea"/>
                        <a:cs typeface="+mn-cs"/>
                      </a:rPr>
                      <a:t>Муравьево</a:t>
                    </a:r>
                  </a:p>
                </p:txBody>
              </p: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1672823" y="2871912"/>
                    <a:ext cx="1096507" cy="4664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104305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54A6"/>
                        </a:solidFill>
                        <a:effectLst/>
                        <a:uLnTx/>
                        <a:uFillTx/>
                        <a:latin typeface="AvantGardeGothicC"/>
                        <a:ea typeface="+mn-ea"/>
                        <a:cs typeface="+mn-cs"/>
                      </a:rPr>
                      <a:t>Ржев-</a:t>
                    </a:r>
                  </a:p>
                  <a:p>
                    <a:pPr marL="0" marR="0" lvl="0" indent="0" algn="ctr" defTabSz="104305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54A6"/>
                        </a:solidFill>
                        <a:effectLst/>
                        <a:uLnTx/>
                        <a:uFillTx/>
                        <a:latin typeface="AvantGardeGothicC"/>
                        <a:ea typeface="+mn-ea"/>
                        <a:cs typeface="+mn-cs"/>
                      </a:rPr>
                      <a:t>Балтийский</a:t>
                    </a:r>
                  </a:p>
                </p:txBody>
              </p: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4473398" y="3630720"/>
                    <a:ext cx="1220677" cy="27984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104305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54A6"/>
                        </a:solidFill>
                        <a:effectLst/>
                        <a:uLnTx/>
                        <a:uFillTx/>
                        <a:latin typeface="AvantGardeGothicC"/>
                        <a:ea typeface="+mn-ea"/>
                        <a:cs typeface="+mn-cs"/>
                      </a:rPr>
                      <a:t>Волоколамск</a:t>
                    </a:r>
                  </a:p>
                </p:txBody>
              </p: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8314638" y="4328561"/>
                    <a:ext cx="810161" cy="43531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104305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ru-RU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54A6"/>
                        </a:solidFill>
                        <a:effectLst/>
                        <a:uLnTx/>
                        <a:uFillTx/>
                        <a:latin typeface="AvantGardeGothicC"/>
                        <a:ea typeface="+mn-ea"/>
                        <a:cs typeface="+mn-cs"/>
                      </a:rPr>
                      <a:t>Москва</a:t>
                    </a:r>
                    <a:r>
                      <a:rPr kumimoji="0" lang="ru-RU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54A6"/>
                        </a:solidFill>
                        <a:effectLst/>
                        <a:uLnTx/>
                        <a:uFillTx/>
                        <a:latin typeface="AvantGardeGothicC"/>
                        <a:ea typeface="+mn-ea"/>
                        <a:cs typeface="+mn-cs"/>
                      </a:rPr>
                      <a:t> </a:t>
                    </a:r>
                  </a:p>
                  <a:p>
                    <a:pPr marL="0" marR="0" lvl="0" indent="0" algn="ctr" defTabSz="104305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ru-RU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54A6"/>
                        </a:solidFill>
                        <a:effectLst/>
                        <a:uLnTx/>
                        <a:uFillTx/>
                        <a:latin typeface="AvantGardeGothicC"/>
                        <a:ea typeface="+mn-ea"/>
                        <a:cs typeface="+mn-cs"/>
                      </a:rPr>
                      <a:t>Рижская</a:t>
                    </a:r>
                  </a:p>
                </p:txBody>
              </p:sp>
            </p:grpSp>
            <p:cxnSp>
              <p:nvCxnSpPr>
                <p:cNvPr id="55" name="Прямая соединительная линия 54"/>
                <p:cNvCxnSpPr>
                  <a:cxnSpLocks/>
                </p:cNvCxnSpPr>
                <p:nvPr/>
              </p:nvCxnSpPr>
              <p:spPr>
                <a:xfrm>
                  <a:off x="6772238" y="4070346"/>
                  <a:ext cx="0" cy="510128"/>
                </a:xfrm>
                <a:prstGeom prst="line">
                  <a:avLst/>
                </a:prstGeom>
                <a:ln w="15875"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Прямая соединительная линия 55"/>
                <p:cNvCxnSpPr>
                  <a:cxnSpLocks/>
                </p:cNvCxnSpPr>
                <p:nvPr/>
              </p:nvCxnSpPr>
              <p:spPr>
                <a:xfrm>
                  <a:off x="3803656" y="3521779"/>
                  <a:ext cx="12671" cy="911699"/>
                </a:xfrm>
                <a:prstGeom prst="line">
                  <a:avLst/>
                </a:prstGeom>
                <a:ln w="15875"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Прямая соединительная линия 56"/>
                <p:cNvCxnSpPr>
                  <a:cxnSpLocks/>
                </p:cNvCxnSpPr>
                <p:nvPr/>
              </p:nvCxnSpPr>
              <p:spPr>
                <a:xfrm>
                  <a:off x="649948" y="2436965"/>
                  <a:ext cx="0" cy="2118274"/>
                </a:xfrm>
                <a:prstGeom prst="line">
                  <a:avLst/>
                </a:prstGeom>
                <a:ln w="15875"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Прямая соединительная линия 57"/>
                <p:cNvCxnSpPr>
                  <a:endCxn id="68" idx="0"/>
                </p:cNvCxnSpPr>
                <p:nvPr/>
              </p:nvCxnSpPr>
              <p:spPr>
                <a:xfrm>
                  <a:off x="649947" y="1787569"/>
                  <a:ext cx="1" cy="620561"/>
                </a:xfrm>
                <a:prstGeom prst="line">
                  <a:avLst/>
                </a:prstGeom>
                <a:ln w="15875"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Прямая соединительная линия 58"/>
                <p:cNvCxnSpPr/>
                <p:nvPr/>
              </p:nvCxnSpPr>
              <p:spPr>
                <a:xfrm flipV="1">
                  <a:off x="2669218" y="1717811"/>
                  <a:ext cx="1" cy="2325238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Прямая соединительная линия 59"/>
                <p:cNvCxnSpPr/>
                <p:nvPr/>
              </p:nvCxnSpPr>
              <p:spPr>
                <a:xfrm flipH="1" flipV="1">
                  <a:off x="6292692" y="1700612"/>
                  <a:ext cx="1" cy="2322370"/>
                </a:xfrm>
                <a:prstGeom prst="line">
                  <a:avLst/>
                </a:prstGeom>
                <a:ln w="15875"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Прямая соединительная линия 60"/>
                <p:cNvCxnSpPr/>
                <p:nvPr/>
              </p:nvCxnSpPr>
              <p:spPr>
                <a:xfrm flipH="1" flipV="1">
                  <a:off x="6772237" y="1755647"/>
                  <a:ext cx="1" cy="2258189"/>
                </a:xfrm>
                <a:prstGeom prst="line">
                  <a:avLst/>
                </a:prstGeom>
                <a:ln w="15875"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Овал 61"/>
                <p:cNvSpPr/>
                <p:nvPr/>
              </p:nvSpPr>
              <p:spPr>
                <a:xfrm>
                  <a:off x="2459233" y="2963513"/>
                  <a:ext cx="114533" cy="14148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04305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2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antGardeGothicC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1991738" y="3050447"/>
                  <a:ext cx="709577" cy="213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104305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ru-RU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54A6"/>
                      </a:solidFill>
                      <a:effectLst/>
                      <a:uLnTx/>
                      <a:uFillTx/>
                      <a:latin typeface="AvantGardeGothicC"/>
                      <a:ea typeface="+mn-ea"/>
                      <a:cs typeface="+mn-cs"/>
                    </a:rPr>
                    <a:t>Княжьи Горы</a:t>
                  </a:r>
                </a:p>
              </p:txBody>
            </p:sp>
          </p:grpSp>
          <p:sp>
            <p:nvSpPr>
              <p:cNvPr id="31" name="TextBox 30"/>
              <p:cNvSpPr txBox="1"/>
              <p:nvPr/>
            </p:nvSpPr>
            <p:spPr>
              <a:xfrm>
                <a:off x="7185401" y="2000078"/>
                <a:ext cx="570381" cy="349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10430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vantGardeGothicC"/>
                    <a:ea typeface="+mn-ea"/>
                    <a:cs typeface="+mn-cs"/>
                  </a:rPr>
                  <a:t>Москва </a:t>
                </a:r>
              </a:p>
              <a:p>
                <a:pPr marL="0" marR="0" lvl="0" indent="0" algn="ctr" defTabSz="10430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vantGardeGothicC"/>
                    <a:ea typeface="+mn-ea"/>
                    <a:cs typeface="+mn-cs"/>
                  </a:rPr>
                  <a:t>20 км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298028" y="1908423"/>
                <a:ext cx="1142095" cy="349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10430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vantGardeGothicC"/>
                    <a:ea typeface="+mn-ea"/>
                    <a:cs typeface="+mn-cs"/>
                  </a:rPr>
                  <a:t>Московская область</a:t>
                </a:r>
              </a:p>
              <a:p>
                <a:pPr marL="0" marR="0" lvl="0" indent="0" algn="ctr" defTabSz="10430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vantGardeGothicC"/>
                    <a:ea typeface="+mn-ea"/>
                    <a:cs typeface="+mn-cs"/>
                  </a:rPr>
                  <a:t>147 км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668459" y="1908423"/>
                <a:ext cx="1000417" cy="349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10430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vantGardeGothicC"/>
                    <a:ea typeface="+mn-ea"/>
                    <a:cs typeface="+mn-cs"/>
                  </a:rPr>
                  <a:t>Тверская область</a:t>
                </a:r>
              </a:p>
              <a:p>
                <a:pPr marL="0" marR="0" lvl="0" indent="0" algn="ctr" defTabSz="10430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vantGardeGothicC"/>
                    <a:ea typeface="+mn-ea"/>
                    <a:cs typeface="+mn-cs"/>
                  </a:rPr>
                  <a:t>74 км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673090" y="3968636"/>
                <a:ext cx="1843027" cy="217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0430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vantGardeGothicC"/>
                    <a:ea typeface="+mn-ea"/>
                    <a:cs typeface="+mn-cs"/>
                  </a:rPr>
                  <a:t>Расстояния по видам тяги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532370" y="4125582"/>
                <a:ext cx="2083811" cy="326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10430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vantGardeGothicC"/>
                    <a:ea typeface="+mn-ea"/>
                    <a:cs typeface="+mn-cs"/>
                  </a:rPr>
                  <a:t>Тепловозная тяга ТЭП70БС + ЭС1П</a:t>
                </a:r>
              </a:p>
              <a:p>
                <a:pPr marL="0" marR="0" lvl="0" indent="0" algn="ctr" defTabSz="10430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vantGardeGothicC"/>
                    <a:ea typeface="+mn-ea"/>
                    <a:cs typeface="+mn-cs"/>
                  </a:rPr>
                  <a:t>117 км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5547949" y="4130902"/>
                <a:ext cx="489915" cy="326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ru-RU"/>
                </a:defPPr>
                <a:lvl1pPr marR="0" lvl="0" indent="0" algn="ctr" defTabSz="1043056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1" i="0" u="none" strike="noStrike" cap="none" spc="0" normalizeH="0" baseline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vantGardeGothicC"/>
                  </a:defRPr>
                </a:lvl1pPr>
              </a:lstStyle>
              <a:p>
                <a:r>
                  <a:rPr lang="ru-RU" dirty="0"/>
                  <a:t>ЭС1П</a:t>
                </a:r>
              </a:p>
              <a:p>
                <a:r>
                  <a:rPr lang="ru-RU" dirty="0"/>
                  <a:t>124 км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148222" y="4572056"/>
                <a:ext cx="2475473" cy="667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0430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F6DA4">
                        <a:lumMod val="75000"/>
                      </a:srgbClr>
                    </a:solidFill>
                    <a:effectLst/>
                    <a:uLnTx/>
                    <a:uFillTx/>
                    <a:latin typeface="AvantGardeGothicC"/>
                    <a:ea typeface="+mn-ea"/>
                    <a:cs typeface="+mn-cs"/>
                  </a:rPr>
                  <a:t>Длина всего маршрута 241 км</a:t>
                </a:r>
              </a:p>
              <a:p>
                <a:pPr marL="0" marR="0" lvl="0" indent="0" algn="l" defTabSz="10430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sz="1200" b="1" dirty="0">
                    <a:solidFill>
                      <a:srgbClr val="CF6DA4">
                        <a:lumMod val="75000"/>
                      </a:srgbClr>
                    </a:solidFill>
                    <a:latin typeface="AvantGardeGothicC"/>
                  </a:rPr>
                  <a:t>Среднее время в пути </a:t>
                </a:r>
                <a:r>
                  <a:rPr lang="en-US" sz="1200" b="1" dirty="0">
                    <a:solidFill>
                      <a:srgbClr val="CF6DA4">
                        <a:lumMod val="75000"/>
                      </a:srgbClr>
                    </a:solidFill>
                    <a:latin typeface="AvantGardeGothicC"/>
                  </a:rPr>
                  <a:t>~ 4,5 </a:t>
                </a:r>
                <a:r>
                  <a:rPr lang="ru-RU" sz="1200" b="1" dirty="0">
                    <a:solidFill>
                      <a:srgbClr val="CF6DA4">
                        <a:lumMod val="75000"/>
                      </a:srgbClr>
                    </a:solidFill>
                    <a:latin typeface="AvantGardeGothicC"/>
                  </a:rPr>
                  <a:t>часа</a:t>
                </a:r>
              </a:p>
              <a:p>
                <a:pPr marL="0" marR="0" lvl="0" indent="0" algn="l" defTabSz="10430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F6DA4">
                        <a:lumMod val="75000"/>
                      </a:srgbClr>
                    </a:solidFill>
                    <a:effectLst/>
                    <a:uLnTx/>
                    <a:uFillTx/>
                    <a:latin typeface="AvantGardeGothicC"/>
                    <a:ea typeface="+mn-ea"/>
                    <a:cs typeface="+mn-cs"/>
                  </a:rPr>
                  <a:t>Старт перевозок до 9 мая 2021 г.</a:t>
                </a:r>
              </a:p>
            </p:txBody>
          </p:sp>
          <p:sp>
            <p:nvSpPr>
              <p:cNvPr id="38" name="Равнобедренный треугольник 37"/>
              <p:cNvSpPr/>
              <p:nvPr/>
            </p:nvSpPr>
            <p:spPr>
              <a:xfrm>
                <a:off x="4382779" y="3499317"/>
                <a:ext cx="140028" cy="119269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430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2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antGardeGothicC"/>
                  <a:ea typeface="+mn-ea"/>
                  <a:cs typeface="+mn-cs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33472" y="4566647"/>
                <a:ext cx="1311511" cy="239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0430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4A6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Смена локомотива</a:t>
                </a:r>
              </a:p>
            </p:txBody>
          </p:sp>
          <p:cxnSp>
            <p:nvCxnSpPr>
              <p:cNvPr id="40" name="Прямая соединительная линия 39"/>
              <p:cNvCxnSpPr/>
              <p:nvPr/>
            </p:nvCxnSpPr>
            <p:spPr>
              <a:xfrm>
                <a:off x="3421361" y="2784113"/>
                <a:ext cx="4570" cy="1219598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3423646" y="3685030"/>
                <a:ext cx="1102092" cy="254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0430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vantGardeGothicC"/>
                    <a:ea typeface="+mn-ea"/>
                    <a:cs typeface="+mn-cs"/>
                  </a:rPr>
                  <a:t>Московская </a:t>
                </a:r>
                <a:r>
                  <a:rPr kumimoji="0" lang="ru-RU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vantGardeGothicC"/>
                    <a:ea typeface="+mn-ea"/>
                    <a:cs typeface="+mn-cs"/>
                  </a:rPr>
                  <a:t>ж.д</a:t>
                </a:r>
                <a:endParaRPr kumimoji="0" lang="ru-RU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vantGardeGothicC"/>
                  <a:ea typeface="+mn-ea"/>
                  <a:cs typeface="+mn-cs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122375" y="3810417"/>
                <a:ext cx="1137095" cy="254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0430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vantGardeGothicC"/>
                    <a:ea typeface="+mn-ea"/>
                    <a:cs typeface="+mn-cs"/>
                  </a:rPr>
                  <a:t>Октябрьская </a:t>
                </a:r>
                <a:r>
                  <a:rPr kumimoji="0" lang="ru-RU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vantGardeGothicC"/>
                    <a:ea typeface="+mn-ea"/>
                    <a:cs typeface="+mn-cs"/>
                  </a:rPr>
                  <a:t>ж.д</a:t>
                </a:r>
                <a:endParaRPr kumimoji="0" lang="ru-RU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vantGardeGothicC"/>
                  <a:ea typeface="+mn-ea"/>
                  <a:cs typeface="+mn-cs"/>
                </a:endParaRPr>
              </a:p>
            </p:txBody>
          </p:sp>
          <p:cxnSp>
            <p:nvCxnSpPr>
              <p:cNvPr id="43" name="Прямая соединительная линия 42"/>
              <p:cNvCxnSpPr/>
              <p:nvPr/>
            </p:nvCxnSpPr>
            <p:spPr>
              <a:xfrm>
                <a:off x="6119298" y="4770060"/>
                <a:ext cx="287224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Прямая соединительная линия 43"/>
              <p:cNvCxnSpPr/>
              <p:nvPr/>
            </p:nvCxnSpPr>
            <p:spPr>
              <a:xfrm>
                <a:off x="6127935" y="4944118"/>
                <a:ext cx="287224" cy="0"/>
              </a:xfrm>
              <a:prstGeom prst="line">
                <a:avLst/>
              </a:prstGeom>
              <a:ln w="254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6409965" y="4627425"/>
                <a:ext cx="2122426" cy="239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0430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4A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электрифицированный участок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415159" y="4791977"/>
                <a:ext cx="1943902" cy="239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0430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4A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участок на тепловозной тяге</a:t>
                </a:r>
              </a:p>
            </p:txBody>
          </p:sp>
          <p:sp>
            <p:nvSpPr>
              <p:cNvPr id="47" name="Равнобедренный треугольник 46"/>
              <p:cNvSpPr/>
              <p:nvPr/>
            </p:nvSpPr>
            <p:spPr>
              <a:xfrm>
                <a:off x="-191290" y="4592925"/>
                <a:ext cx="140028" cy="119269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430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2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antGardeGothicC"/>
                  <a:ea typeface="+mn-ea"/>
                  <a:cs typeface="+mn-cs"/>
                </a:endParaRPr>
              </a:p>
            </p:txBody>
          </p:sp>
          <p:cxnSp>
            <p:nvCxnSpPr>
              <p:cNvPr id="48" name="Прямая соединительная линия 47"/>
              <p:cNvCxnSpPr/>
              <p:nvPr/>
            </p:nvCxnSpPr>
            <p:spPr>
              <a:xfrm>
                <a:off x="-222177" y="4869705"/>
                <a:ext cx="341826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Прямая со стрелкой 48"/>
              <p:cNvCxnSpPr/>
              <p:nvPr/>
            </p:nvCxnSpPr>
            <p:spPr>
              <a:xfrm>
                <a:off x="757576" y="4566647"/>
                <a:ext cx="3583228" cy="0"/>
              </a:xfrm>
              <a:prstGeom prst="straightConnector1">
                <a:avLst/>
              </a:prstGeom>
              <a:ln>
                <a:solidFill>
                  <a:srgbClr val="008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Прямая со стрелкой 49"/>
              <p:cNvCxnSpPr>
                <a:cxnSpLocks/>
              </p:cNvCxnSpPr>
              <p:nvPr/>
            </p:nvCxnSpPr>
            <p:spPr>
              <a:xfrm>
                <a:off x="4355364" y="4554251"/>
                <a:ext cx="3396746" cy="0"/>
              </a:xfrm>
              <a:prstGeom prst="straightConnector1">
                <a:avLst/>
              </a:prstGeom>
              <a:ln>
                <a:solidFill>
                  <a:srgbClr val="008000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129808" y="4728675"/>
                <a:ext cx="1628173" cy="239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0430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4A6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Границы Субъектов РФ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183919" y="2912624"/>
                <a:ext cx="520377" cy="222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0430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4A6"/>
                    </a:solidFill>
                    <a:effectLst/>
                    <a:uLnTx/>
                    <a:uFillTx/>
                    <a:latin typeface="AvantGardeGothicC"/>
                    <a:ea typeface="+mn-ea"/>
                    <a:cs typeface="+mn-cs"/>
                  </a:rPr>
                  <a:t>Зубцов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029454" y="2489106"/>
                <a:ext cx="687057" cy="349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0430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4A6"/>
                    </a:solidFill>
                    <a:effectLst/>
                    <a:uLnTx/>
                    <a:uFillTx/>
                    <a:latin typeface="AvantGardeGothicC"/>
                    <a:ea typeface="+mn-ea"/>
                    <a:cs typeface="+mn-cs"/>
                  </a:rPr>
                  <a:t>Погорелое</a:t>
                </a:r>
              </a:p>
              <a:p>
                <a:pPr marL="0" marR="0" lvl="0" indent="0" algn="l" defTabSz="10430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4A6"/>
                    </a:solidFill>
                    <a:effectLst/>
                    <a:uLnTx/>
                    <a:uFillTx/>
                    <a:latin typeface="AvantGardeGothicC"/>
                    <a:ea typeface="+mn-ea"/>
                    <a:cs typeface="+mn-cs"/>
                  </a:rPr>
                  <a:t>Городище</a:t>
                </a:r>
              </a:p>
            </p:txBody>
          </p:sp>
        </p:grpSp>
        <p:grpSp>
          <p:nvGrpSpPr>
            <p:cNvPr id="9" name="Группа 8"/>
            <p:cNvGrpSpPr/>
            <p:nvPr/>
          </p:nvGrpSpPr>
          <p:grpSpPr>
            <a:xfrm>
              <a:off x="825807" y="4940559"/>
              <a:ext cx="11368506" cy="1462344"/>
              <a:chOff x="825807" y="5169159"/>
              <a:chExt cx="11368506" cy="1462344"/>
            </a:xfrm>
          </p:grpSpPr>
          <p:grpSp>
            <p:nvGrpSpPr>
              <p:cNvPr id="10" name="Группа 9"/>
              <p:cNvGrpSpPr/>
              <p:nvPr/>
            </p:nvGrpSpPr>
            <p:grpSpPr>
              <a:xfrm>
                <a:off x="825807" y="5169159"/>
                <a:ext cx="6359180" cy="1306589"/>
                <a:chOff x="89207" y="5169159"/>
                <a:chExt cx="6359180" cy="1306589"/>
              </a:xfrm>
            </p:grpSpPr>
            <p:grpSp>
              <p:nvGrpSpPr>
                <p:cNvPr id="14" name="Группа 13"/>
                <p:cNvGrpSpPr/>
                <p:nvPr/>
              </p:nvGrpSpPr>
              <p:grpSpPr>
                <a:xfrm>
                  <a:off x="96792" y="5169159"/>
                  <a:ext cx="6351595" cy="607097"/>
                  <a:chOff x="833392" y="5054859"/>
                  <a:chExt cx="6351595" cy="607097"/>
                </a:xfrm>
              </p:grpSpPr>
              <p:grpSp>
                <p:nvGrpSpPr>
                  <p:cNvPr id="23" name="Группа 22"/>
                  <p:cNvGrpSpPr/>
                  <p:nvPr/>
                </p:nvGrpSpPr>
                <p:grpSpPr>
                  <a:xfrm>
                    <a:off x="1494139" y="5130800"/>
                    <a:ext cx="4982666" cy="480674"/>
                    <a:chOff x="1494139" y="5130800"/>
                    <a:chExt cx="4982666" cy="480674"/>
                  </a:xfrm>
                </p:grpSpPr>
                <p:sp>
                  <p:nvSpPr>
                    <p:cNvPr id="28" name="Стрелка вправо 27"/>
                    <p:cNvSpPr/>
                    <p:nvPr/>
                  </p:nvSpPr>
                  <p:spPr>
                    <a:xfrm rot="10800000">
                      <a:off x="1494140" y="5130800"/>
                      <a:ext cx="4982665" cy="235220"/>
                    </a:xfrm>
                    <a:prstGeom prst="rightArrow">
                      <a:avLst/>
                    </a:prstGeom>
                    <a:gradFill flip="none" rotWithShape="1">
                      <a:gsLst>
                        <a:gs pos="0">
                          <a:srgbClr val="FF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  <p:sp>
                  <p:nvSpPr>
                    <p:cNvPr id="29" name="Стрелка вправо 28"/>
                    <p:cNvSpPr/>
                    <p:nvPr/>
                  </p:nvSpPr>
                  <p:spPr>
                    <a:xfrm>
                      <a:off x="1494139" y="5343106"/>
                      <a:ext cx="4982666" cy="268368"/>
                    </a:xfrm>
                    <a:prstGeom prst="rightArrow">
                      <a:avLst/>
                    </a:prstGeom>
                    <a:gradFill flip="none" rotWithShape="1">
                      <a:gsLst>
                        <a:gs pos="0">
                          <a:srgbClr val="FF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6468124" y="5054859"/>
                    <a:ext cx="71526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 smtClean="0"/>
                      <a:t>09</a:t>
                    </a:r>
                    <a:r>
                      <a:rPr lang="ru-RU" b="1" dirty="0" smtClean="0"/>
                      <a:t>:</a:t>
                    </a:r>
                    <a:r>
                      <a:rPr lang="en-US" b="1" dirty="0" smtClean="0"/>
                      <a:t>35</a:t>
                    </a:r>
                    <a:endParaRPr lang="ru-RU" b="1" dirty="0"/>
                  </a:p>
                </p:txBody>
              </p:sp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834995" y="5064870"/>
                    <a:ext cx="7168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ru-RU" b="1" dirty="0" smtClean="0"/>
                      <a:t>11:21</a:t>
                    </a:r>
                    <a:endParaRPr lang="ru-RU" b="1" dirty="0"/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833392" y="5292624"/>
                    <a:ext cx="7168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ru-RU" b="1" dirty="0" smtClean="0"/>
                      <a:t>16:02</a:t>
                    </a:r>
                    <a:endParaRPr lang="ru-RU" b="1" dirty="0"/>
                  </a:p>
                </p:txBody>
              </p: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6468124" y="5283739"/>
                    <a:ext cx="7168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ru-RU" b="1" dirty="0" smtClean="0"/>
                      <a:t>17:49</a:t>
                    </a:r>
                    <a:endParaRPr lang="ru-RU" b="1" dirty="0"/>
                  </a:p>
                </p:txBody>
              </p:sp>
            </p:grpSp>
            <p:grpSp>
              <p:nvGrpSpPr>
                <p:cNvPr id="15" name="Группа 14"/>
                <p:cNvGrpSpPr/>
                <p:nvPr/>
              </p:nvGrpSpPr>
              <p:grpSpPr>
                <a:xfrm>
                  <a:off x="89207" y="5878662"/>
                  <a:ext cx="6351595" cy="597086"/>
                  <a:chOff x="825807" y="5764362"/>
                  <a:chExt cx="6351595" cy="597086"/>
                </a:xfrm>
              </p:grpSpPr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6460539" y="5767051"/>
                    <a:ext cx="7168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ru-RU" b="1" dirty="0" smtClean="0"/>
                      <a:t>18:32</a:t>
                    </a:r>
                    <a:endParaRPr lang="ru-RU" b="1" dirty="0"/>
                  </a:p>
                </p:txBody>
              </p: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827410" y="5764362"/>
                    <a:ext cx="7168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ru-RU" b="1" dirty="0" smtClean="0"/>
                      <a:t>20:08</a:t>
                    </a:r>
                    <a:endParaRPr lang="ru-RU" b="1" dirty="0"/>
                  </a:p>
                </p:txBody>
              </p: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825807" y="5992116"/>
                    <a:ext cx="7168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ru-RU" b="1" dirty="0" smtClean="0"/>
                      <a:t>06:05</a:t>
                    </a:r>
                    <a:endParaRPr lang="ru-RU" b="1" dirty="0"/>
                  </a:p>
                </p:txBody>
              </p:sp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6460539" y="5983231"/>
                    <a:ext cx="7168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ru-RU" b="1" dirty="0" smtClean="0"/>
                      <a:t>07:46</a:t>
                    </a:r>
                    <a:endParaRPr lang="ru-RU" b="1" dirty="0"/>
                  </a:p>
                </p:txBody>
              </p:sp>
              <p:grpSp>
                <p:nvGrpSpPr>
                  <p:cNvPr id="20" name="Группа 19"/>
                  <p:cNvGrpSpPr/>
                  <p:nvPr/>
                </p:nvGrpSpPr>
                <p:grpSpPr>
                  <a:xfrm>
                    <a:off x="1494139" y="5842000"/>
                    <a:ext cx="4982666" cy="480674"/>
                    <a:chOff x="1494139" y="5130800"/>
                    <a:chExt cx="4982666" cy="480674"/>
                  </a:xfrm>
                </p:grpSpPr>
                <p:sp>
                  <p:nvSpPr>
                    <p:cNvPr id="21" name="Стрелка вправо 20"/>
                    <p:cNvSpPr/>
                    <p:nvPr/>
                  </p:nvSpPr>
                  <p:spPr>
                    <a:xfrm rot="10800000">
                      <a:off x="1494140" y="5130800"/>
                      <a:ext cx="4982665" cy="235220"/>
                    </a:xfrm>
                    <a:prstGeom prst="rightArrow">
                      <a:avLst/>
                    </a:prstGeom>
                    <a:gradFill flip="none" rotWithShape="1">
                      <a:gsLst>
                        <a:gs pos="0">
                          <a:srgbClr val="FF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  <p:sp>
                  <p:nvSpPr>
                    <p:cNvPr id="22" name="Стрелка вправо 21"/>
                    <p:cNvSpPr/>
                    <p:nvPr/>
                  </p:nvSpPr>
                  <p:spPr>
                    <a:xfrm>
                      <a:off x="1494139" y="5343106"/>
                      <a:ext cx="4982666" cy="268368"/>
                    </a:xfrm>
                    <a:prstGeom prst="rightArrow">
                      <a:avLst/>
                    </a:prstGeom>
                    <a:gradFill flip="none" rotWithShape="1">
                      <a:gsLst>
                        <a:gs pos="0">
                          <a:srgbClr val="FF0000"/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</p:grpSp>
            </p:grpSp>
          </p:grpSp>
          <p:sp>
            <p:nvSpPr>
              <p:cNvPr id="11" name="TextBox 10"/>
              <p:cNvSpPr txBox="1"/>
              <p:nvPr/>
            </p:nvSpPr>
            <p:spPr>
              <a:xfrm>
                <a:off x="1610272" y="5767474"/>
                <a:ext cx="15572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1400" b="1" dirty="0" smtClean="0"/>
                  <a:t>Ржев-Балтийский</a:t>
                </a:r>
                <a:endParaRPr lang="ru-RU" sz="1400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584622" y="6323726"/>
                <a:ext cx="15572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1400" b="1" dirty="0" smtClean="0"/>
                  <a:t>Ржев-Балтийский</a:t>
                </a:r>
                <a:endParaRPr lang="ru-RU" sz="1400" b="1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163449" y="5628658"/>
                <a:ext cx="503086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границах Тверской области – 74 км</a:t>
                </a:r>
              </a:p>
              <a:p>
                <a:r>
                  <a:rPr lang="ru-RU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границах Московской области (до Волоколамска) – 43 км</a:t>
                </a:r>
              </a:p>
              <a:p>
                <a:r>
                  <a:rPr lang="ru-RU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от границы Тверской области до Шаховской – 2 км</a:t>
                </a:r>
              </a:p>
              <a:p>
                <a:r>
                  <a:rPr lang="ru-RU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от Шаховской до Волоколамска 41 км. </a:t>
                </a:r>
                <a:endParaRPr 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75" name="Овал 74"/>
          <p:cNvSpPr/>
          <p:nvPr/>
        </p:nvSpPr>
        <p:spPr>
          <a:xfrm>
            <a:off x="3563841" y="2174820"/>
            <a:ext cx="180955" cy="2079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43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antGardeGothicC"/>
              <a:ea typeface="+mn-ea"/>
              <a:cs typeface="+mn-cs"/>
            </a:endParaRPr>
          </a:p>
        </p:txBody>
      </p:sp>
      <p:sp>
        <p:nvSpPr>
          <p:cNvPr id="76" name="Овал 75"/>
          <p:cNvSpPr/>
          <p:nvPr/>
        </p:nvSpPr>
        <p:spPr>
          <a:xfrm>
            <a:off x="2512716" y="1961996"/>
            <a:ext cx="180955" cy="2079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43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antGardeGothicC"/>
              <a:ea typeface="+mn-ea"/>
              <a:cs typeface="+mn-cs"/>
            </a:endParaRPr>
          </a:p>
        </p:txBody>
      </p:sp>
      <p:sp>
        <p:nvSpPr>
          <p:cNvPr id="77" name="Овал 76"/>
          <p:cNvSpPr/>
          <p:nvPr/>
        </p:nvSpPr>
        <p:spPr>
          <a:xfrm>
            <a:off x="1562722" y="1544207"/>
            <a:ext cx="187744" cy="17884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43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antGardeGothicC"/>
              <a:ea typeface="+mn-ea"/>
              <a:cs typeface="+mn-c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107456" y="1099753"/>
            <a:ext cx="1295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43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4A6"/>
                </a:solidFill>
                <a:effectLst/>
                <a:uLnTx/>
                <a:uFillTx/>
                <a:latin typeface="AvantGardeGothicC"/>
                <a:ea typeface="+mn-ea"/>
                <a:cs typeface="+mn-cs"/>
              </a:rPr>
              <a:t>Ржевский Мемориал</a:t>
            </a:r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srgbClr val="0054A6"/>
              </a:solidFill>
              <a:effectLst/>
              <a:uLnTx/>
              <a:uFillTx/>
              <a:latin typeface="AvantGardeGothic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787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901" y="3899286"/>
            <a:ext cx="3750100" cy="28125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4068" y="269507"/>
            <a:ext cx="492100" cy="218718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11627574" y="560149"/>
            <a:ext cx="285087" cy="285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B79D8E61-E090-4436-AC61-66868B321E4F}" type="slidenum">
              <a:rPr lang="ru-RU" sz="1000" smtClean="0">
                <a:solidFill>
                  <a:schemeClr val="bg1"/>
                </a:solidFill>
                <a:latin typeface="IBM Plex Sans SemiBold" panose="020B0703050203000203" pitchFamily="34" charset="0"/>
              </a:rPr>
              <a:pPr algn="ctr"/>
              <a:t>3</a:t>
            </a:fld>
            <a:endParaRPr lang="ru-RU" sz="1000" dirty="0">
              <a:solidFill>
                <a:schemeClr val="bg1"/>
              </a:solidFill>
              <a:latin typeface="IBM Plex Sans SemiBold" panose="020B0703050203000203" pitchFamily="34" charset="0"/>
            </a:endParaRPr>
          </a:p>
        </p:txBody>
      </p:sp>
      <p:pic>
        <p:nvPicPr>
          <p:cNvPr id="27" name="Picture 7" descr="C:\Users\cdpo_makhalovatv\Downloads\Rjev_rgd_3_c011-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4093" y="1054627"/>
            <a:ext cx="5115096" cy="3145897"/>
          </a:xfrm>
          <a:prstGeom prst="rect">
            <a:avLst/>
          </a:prstGeom>
          <a:noFill/>
          <a:ln>
            <a:solidFill>
              <a:srgbClr val="5A5F6A"/>
            </a:solidFill>
          </a:ln>
        </p:spPr>
      </p:pic>
      <p:sp>
        <p:nvSpPr>
          <p:cNvPr id="28" name="Скругленный прямоугольник 27"/>
          <p:cNvSpPr/>
          <p:nvPr/>
        </p:nvSpPr>
        <p:spPr>
          <a:xfrm>
            <a:off x="790335" y="4448238"/>
            <a:ext cx="5933585" cy="1590612"/>
          </a:xfrm>
          <a:prstGeom prst="roundRect">
            <a:avLst>
              <a:gd name="adj" fmla="val 12246"/>
            </a:avLst>
          </a:prstGeom>
          <a:pattFill prst="ltUpDiag">
            <a:fgClr>
              <a:schemeClr val="bg1"/>
            </a:fgClr>
            <a:bgClr>
              <a:srgbClr val="F3F3F3"/>
            </a:bgClr>
          </a:pattFill>
          <a:ln>
            <a:solidFill>
              <a:srgbClr val="DCDCDC"/>
            </a:solidFill>
          </a:ln>
        </p:spPr>
        <p:txBody>
          <a:bodyPr wrap="none" lIns="36000" tIns="36000" rIns="36000" bIns="36000" anchor="ctr" anchorCtr="0">
            <a:noAutofit/>
          </a:bodyPr>
          <a:lstStyle/>
          <a:p>
            <a:pPr algn="ctr"/>
            <a:endParaRPr lang="ru-RU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231" y="4606613"/>
            <a:ext cx="379361" cy="396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07292" y="4666938"/>
            <a:ext cx="4852217" cy="1523494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устройство фундамента</a:t>
            </a:r>
            <a:endParaRPr lang="ru-RU" sz="1600" dirty="0" smtClean="0">
              <a:solidFill>
                <a:srgbClr val="00B050"/>
              </a:solidFill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endParaRPr lang="ru-RU" sz="1600" dirty="0" smtClean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монтаж металлического каркаса</a:t>
            </a:r>
            <a:endParaRPr lang="ru-RU" sz="1600" dirty="0" smtClean="0">
              <a:solidFill>
                <a:srgbClr val="00B050"/>
              </a:solidFill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endParaRPr lang="ru-RU" sz="1600" dirty="0" smtClean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монтаж кровли</a:t>
            </a:r>
            <a:endParaRPr lang="ru-RU" sz="1600" dirty="0" smtClean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74417" y="4666938"/>
            <a:ext cx="992939" cy="1277273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r>
              <a:rPr lang="ru-RU" sz="1600" dirty="0" smtClean="0">
                <a:solidFill>
                  <a:srgbClr val="00B050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1 ед.</a:t>
            </a:r>
          </a:p>
          <a:p>
            <a:endParaRPr lang="ru-RU" sz="1600" dirty="0" smtClean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solidFill>
                  <a:srgbClr val="00B050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1 ед.</a:t>
            </a:r>
          </a:p>
          <a:p>
            <a:endParaRPr lang="ru-RU" sz="1600" dirty="0" smtClean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22142" y="4666938"/>
            <a:ext cx="992939" cy="1523494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r>
              <a:rPr lang="ru-RU" sz="1600" dirty="0" smtClean="0">
                <a:solidFill>
                  <a:srgbClr val="00B050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100%</a:t>
            </a:r>
          </a:p>
          <a:p>
            <a:endParaRPr lang="ru-RU" sz="1600" dirty="0" smtClean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solidFill>
                  <a:srgbClr val="00B050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100%</a:t>
            </a:r>
          </a:p>
          <a:p>
            <a:endParaRPr lang="ru-RU" sz="1600" dirty="0" smtClean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85%</a:t>
            </a:r>
            <a:endParaRPr lang="ru-RU" sz="1600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410" y="168128"/>
            <a:ext cx="1022965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2400" b="1" cap="all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Ход выполнения </a:t>
            </a:r>
            <a:r>
              <a:rPr lang="ru-RU" sz="2400" b="1" cap="all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работ по строительству модульного пассажирского здания </a:t>
            </a:r>
          </a:p>
        </p:txBody>
      </p:sp>
      <p:pic>
        <p:nvPicPr>
          <p:cNvPr id="13" name="Рисунок 1"/>
          <p:cNvPicPr>
            <a:picLocks noChangeAspect="1" noChangeArrowheads="1"/>
          </p:cNvPicPr>
          <p:nvPr/>
        </p:nvPicPr>
        <p:blipFill>
          <a:blip r:embed="rId7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44475" y="134938"/>
            <a:ext cx="75565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1890234" y="644154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635" y="945670"/>
            <a:ext cx="3863816" cy="289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8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4068" y="269507"/>
            <a:ext cx="492100" cy="218718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11627574" y="560149"/>
            <a:ext cx="285087" cy="285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B79D8E61-E090-4436-AC61-66868B321E4F}" type="slidenum">
              <a:rPr lang="ru-RU" sz="1000" smtClean="0">
                <a:solidFill>
                  <a:schemeClr val="bg1"/>
                </a:solidFill>
                <a:latin typeface="IBM Plex Sans SemiBold" panose="020B0703050203000203" pitchFamily="34" charset="0"/>
              </a:rPr>
              <a:pPr algn="ctr"/>
              <a:t>4</a:t>
            </a:fld>
            <a:endParaRPr lang="ru-RU" sz="1000" dirty="0">
              <a:solidFill>
                <a:schemeClr val="bg1"/>
              </a:solidFill>
              <a:latin typeface="IBM Plex Sans SemiBold" panose="020B070305020300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4410" y="168128"/>
            <a:ext cx="1022965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2400" b="1" cap="all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Ход выполнения </a:t>
            </a:r>
            <a:r>
              <a:rPr lang="ru-RU" sz="2400" b="1" cap="all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работ по строительству </a:t>
            </a:r>
            <a:r>
              <a:rPr lang="ru-RU" sz="2400" b="1" cap="all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платформы</a:t>
            </a:r>
            <a:endParaRPr lang="ru-RU" sz="2400" b="1" cap="all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Рисунок 1"/>
          <p:cNvPicPr>
            <a:picLocks noChangeAspect="1" noChangeArrowheads="1"/>
          </p:cNvPicPr>
          <p:nvPr/>
        </p:nvPicPr>
        <p:blipFill>
          <a:blip r:embed="rId4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44475" y="134938"/>
            <a:ext cx="75565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 descr="C:\Users\cdpo_makhalovatv\Desktop\Презентация Ржев-Мемориал\Новая папка\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65368" y="1049714"/>
            <a:ext cx="5789600" cy="3065085"/>
          </a:xfrm>
          <a:prstGeom prst="rect">
            <a:avLst/>
          </a:prstGeom>
          <a:noFill/>
          <a:ln>
            <a:solidFill>
              <a:srgbClr val="5A5F6A"/>
            </a:solidFill>
          </a:ln>
        </p:spPr>
      </p:pic>
      <p:sp>
        <p:nvSpPr>
          <p:cNvPr id="19" name="Скругленный прямоугольник 18"/>
          <p:cNvSpPr/>
          <p:nvPr/>
        </p:nvSpPr>
        <p:spPr>
          <a:xfrm>
            <a:off x="1058487" y="4150806"/>
            <a:ext cx="6285295" cy="2508598"/>
          </a:xfrm>
          <a:prstGeom prst="roundRect">
            <a:avLst>
              <a:gd name="adj" fmla="val 12246"/>
            </a:avLst>
          </a:prstGeom>
          <a:pattFill prst="ltUpDiag">
            <a:fgClr>
              <a:schemeClr val="bg1"/>
            </a:fgClr>
            <a:bgClr>
              <a:srgbClr val="F3F3F3"/>
            </a:bgClr>
          </a:pattFill>
          <a:ln>
            <a:solidFill>
              <a:srgbClr val="DCDCDC"/>
            </a:solidFill>
          </a:ln>
        </p:spPr>
        <p:txBody>
          <a:bodyPr wrap="none" lIns="36000" tIns="36000" rIns="36000" bIns="36000" anchor="ctr" anchorCtr="0">
            <a:noAutofit/>
          </a:bodyPr>
          <a:lstStyle/>
          <a:p>
            <a:pPr algn="ctr"/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431" y="4473211"/>
            <a:ext cx="379361" cy="396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637843" y="4390942"/>
            <a:ext cx="3775446" cy="1790234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>
              <a:lnSpc>
                <a:spcPts val="1700"/>
              </a:lnSpc>
            </a:pPr>
            <a:r>
              <a:rPr lang="ru-RU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установка опорных </a:t>
            </a:r>
          </a:p>
          <a:p>
            <a:pPr>
              <a:lnSpc>
                <a:spcPts val="1700"/>
              </a:lnSpc>
            </a:pPr>
            <a:r>
              <a:rPr lang="ru-RU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площадок под фундаменты – </a:t>
            </a:r>
          </a:p>
          <a:p>
            <a:pPr>
              <a:lnSpc>
                <a:spcPts val="1700"/>
              </a:lnSpc>
            </a:pPr>
            <a:endParaRPr lang="ru-RU" sz="1600" dirty="0" smtClean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pPr>
              <a:lnSpc>
                <a:spcPts val="1700"/>
              </a:lnSpc>
            </a:pPr>
            <a:r>
              <a:rPr lang="ru-RU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установка водоотводных лотков – 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700"/>
              </a:lnSpc>
            </a:pPr>
            <a:endParaRPr lang="ru-RU" sz="1600" dirty="0" smtClean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pPr>
              <a:lnSpc>
                <a:spcPts val="1700"/>
              </a:lnSpc>
            </a:pPr>
            <a:r>
              <a:rPr lang="ru-RU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установка стоек фундаментов – </a:t>
            </a:r>
          </a:p>
          <a:p>
            <a:pPr>
              <a:lnSpc>
                <a:spcPts val="1700"/>
              </a:lnSpc>
            </a:pPr>
            <a:endParaRPr lang="ru-RU" sz="1600" dirty="0" smtClean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pPr>
              <a:lnSpc>
                <a:spcPts val="1700"/>
              </a:lnSpc>
            </a:pPr>
            <a:r>
              <a:rPr lang="ru-RU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изготовление композитных элементов –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13289" y="4391161"/>
            <a:ext cx="1114373" cy="1818447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endParaRPr lang="ru-RU" sz="1600" dirty="0" smtClean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pPr>
              <a:lnSpc>
                <a:spcPts val="1700"/>
              </a:lnSpc>
            </a:pPr>
            <a:r>
              <a:rPr lang="ru-RU" sz="1600" dirty="0" smtClean="0">
                <a:solidFill>
                  <a:srgbClr val="00B050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410 ед.</a:t>
            </a:r>
          </a:p>
          <a:p>
            <a:pPr>
              <a:lnSpc>
                <a:spcPts val="1700"/>
              </a:lnSpc>
            </a:pPr>
            <a:endParaRPr lang="ru-RU" sz="1600" dirty="0" smtClean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pPr>
              <a:lnSpc>
                <a:spcPts val="1700"/>
              </a:lnSpc>
            </a:pPr>
            <a:r>
              <a:rPr lang="ru-RU" sz="1600" dirty="0" smtClean="0">
                <a:solidFill>
                  <a:srgbClr val="00B050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200 п.м.</a:t>
            </a:r>
          </a:p>
          <a:p>
            <a:pPr>
              <a:lnSpc>
                <a:spcPts val="1700"/>
              </a:lnSpc>
            </a:pPr>
            <a:endParaRPr lang="ru-RU" sz="1600" dirty="0" smtClean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pPr>
              <a:lnSpc>
                <a:spcPts val="1700"/>
              </a:lnSpc>
            </a:pPr>
            <a:r>
              <a:rPr lang="ru-RU" sz="1600" dirty="0">
                <a:solidFill>
                  <a:srgbClr val="00B050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410 ед.</a:t>
            </a:r>
          </a:p>
          <a:p>
            <a:pPr>
              <a:lnSpc>
                <a:spcPts val="1700"/>
              </a:lnSpc>
            </a:pPr>
            <a:endParaRPr lang="ru-RU" sz="1600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pPr>
              <a:lnSpc>
                <a:spcPts val="1700"/>
              </a:lnSpc>
            </a:pPr>
            <a:r>
              <a:rPr lang="ru-RU" sz="1600" dirty="0">
                <a:solidFill>
                  <a:srgbClr val="00B050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304 эл.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28325" y="4390942"/>
            <a:ext cx="879795" cy="1818447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endParaRPr lang="ru-RU" sz="1600" dirty="0" smtClean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pPr>
              <a:lnSpc>
                <a:spcPts val="1700"/>
              </a:lnSpc>
            </a:pPr>
            <a:r>
              <a:rPr lang="ru-RU" sz="1600" dirty="0" smtClean="0">
                <a:solidFill>
                  <a:srgbClr val="00B050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100%</a:t>
            </a:r>
          </a:p>
          <a:p>
            <a:pPr>
              <a:lnSpc>
                <a:spcPts val="1700"/>
              </a:lnSpc>
            </a:pPr>
            <a:endParaRPr lang="ru-RU" sz="1600" dirty="0" smtClean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pPr>
              <a:lnSpc>
                <a:spcPts val="1700"/>
              </a:lnSpc>
            </a:pPr>
            <a:r>
              <a:rPr lang="ru-RU" sz="1600" dirty="0" smtClean="0">
                <a:solidFill>
                  <a:srgbClr val="00B050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100%</a:t>
            </a:r>
          </a:p>
          <a:p>
            <a:pPr>
              <a:lnSpc>
                <a:spcPts val="1700"/>
              </a:lnSpc>
            </a:pPr>
            <a:endParaRPr lang="ru-RU" sz="1600" dirty="0" smtClean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pPr>
              <a:lnSpc>
                <a:spcPts val="1700"/>
              </a:lnSpc>
            </a:pPr>
            <a:r>
              <a:rPr lang="ru-RU" sz="1600" dirty="0">
                <a:solidFill>
                  <a:srgbClr val="00B050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100</a:t>
            </a:r>
            <a:r>
              <a:rPr lang="ru-RU" sz="1600" dirty="0">
                <a:solidFill>
                  <a:srgbClr val="00B050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%</a:t>
            </a:r>
          </a:p>
          <a:p>
            <a:pPr>
              <a:lnSpc>
                <a:spcPts val="1700"/>
              </a:lnSpc>
            </a:pP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pPr>
              <a:lnSpc>
                <a:spcPts val="1700"/>
              </a:lnSpc>
            </a:pPr>
            <a:r>
              <a:rPr lang="ru-RU" sz="1600" dirty="0">
                <a:solidFill>
                  <a:srgbClr val="00B050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100</a:t>
            </a:r>
            <a:r>
              <a:rPr lang="ru-RU" sz="1600" dirty="0">
                <a:solidFill>
                  <a:srgbClr val="00B050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890234" y="644154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64" y="3906982"/>
            <a:ext cx="3584600" cy="26884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725" y="1049714"/>
            <a:ext cx="3672509" cy="275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8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1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44475" y="134938"/>
            <a:ext cx="75565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68783" y="134938"/>
            <a:ext cx="10972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cap="all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Ход выполнения </a:t>
            </a:r>
            <a:r>
              <a:rPr lang="ru-RU" sz="2400" b="1" cap="all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работ по благоустройству территории остановочного пункта «Ржевский Мемориал»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90234" y="644154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116782" y="4351387"/>
            <a:ext cx="5469175" cy="2470988"/>
          </a:xfrm>
          <a:prstGeom prst="roundRect">
            <a:avLst>
              <a:gd name="adj" fmla="val 12246"/>
            </a:avLst>
          </a:prstGeom>
          <a:pattFill prst="ltUpDiag">
            <a:fgClr>
              <a:schemeClr val="bg1"/>
            </a:fgClr>
            <a:bgClr>
              <a:srgbClr val="F3F3F3"/>
            </a:bgClr>
          </a:pattFill>
          <a:ln>
            <a:solidFill>
              <a:srgbClr val="DCDCDC"/>
            </a:solidFill>
          </a:ln>
        </p:spPr>
        <p:txBody>
          <a:bodyPr wrap="none" lIns="36000" tIns="36000" rIns="36000" bIns="36000" anchor="ctr" anchorCtr="0">
            <a:noAutofit/>
          </a:bodyPr>
          <a:lstStyle/>
          <a:p>
            <a:pPr algn="ctr"/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496" y="4552512"/>
            <a:ext cx="379361" cy="396000"/>
          </a:xfrm>
          <a:prstGeom prst="rect">
            <a:avLst/>
          </a:prstGeom>
        </p:spPr>
      </p:pic>
      <p:pic>
        <p:nvPicPr>
          <p:cNvPr id="10" name="Picture 2" descr="C:\Users\cdpo_makhalovatv\Downloads\1 Благоустройство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1745" y="1105283"/>
            <a:ext cx="5791200" cy="3195340"/>
          </a:xfrm>
          <a:prstGeom prst="rect">
            <a:avLst/>
          </a:prstGeom>
          <a:noFill/>
        </p:spPr>
      </p:pic>
      <p:sp>
        <p:nvSpPr>
          <p:cNvPr id="13" name="Прямоугольник 12"/>
          <p:cNvSpPr/>
          <p:nvPr/>
        </p:nvSpPr>
        <p:spPr>
          <a:xfrm>
            <a:off x="1532578" y="4554833"/>
            <a:ext cx="32441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расчистка лесополосы – </a:t>
            </a:r>
            <a:endParaRPr lang="ru-RU" sz="1600" dirty="0" smtClean="0">
              <a:solidFill>
                <a:srgbClr val="00B050"/>
              </a:solidFill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установка КТП – </a:t>
            </a:r>
            <a:endParaRPr lang="ru-RU" sz="1600" dirty="0" smtClean="0">
              <a:solidFill>
                <a:srgbClr val="00B050"/>
              </a:solidFill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endParaRPr lang="ru-RU" sz="1600" dirty="0" smtClean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прокладка кабеля – </a:t>
            </a:r>
          </a:p>
          <a:p>
            <a:endParaRPr lang="ru-RU" sz="1600" dirty="0" smtClean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земляные  работы – </a:t>
            </a:r>
          </a:p>
          <a:p>
            <a:endParaRPr lang="ru-RU" sz="1600" dirty="0" smtClean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закупка материала – 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4490978" y="4552512"/>
            <a:ext cx="120759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rgbClr val="00B050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3000 м2</a:t>
            </a:r>
          </a:p>
          <a:p>
            <a:r>
              <a:rPr lang="ru-RU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1600" dirty="0" smtClean="0">
                <a:solidFill>
                  <a:srgbClr val="00B050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1 ед.</a:t>
            </a:r>
          </a:p>
          <a:p>
            <a:endParaRPr lang="ru-RU" sz="1600" dirty="0" smtClean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solidFill>
                  <a:srgbClr val="00B050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2000 п.м.</a:t>
            </a:r>
          </a:p>
          <a:p>
            <a:endParaRPr lang="ru-RU" sz="1600" dirty="0" smtClean="0">
              <a:solidFill>
                <a:srgbClr val="00B050"/>
              </a:solidFill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solidFill>
                  <a:srgbClr val="00B050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35 </a:t>
            </a:r>
            <a:r>
              <a:rPr lang="ru-RU" sz="1600" dirty="0">
                <a:solidFill>
                  <a:srgbClr val="00B050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тыс.м3</a:t>
            </a:r>
          </a:p>
          <a:p>
            <a:endParaRPr lang="ru-RU" sz="1600" dirty="0" smtClean="0">
              <a:solidFill>
                <a:srgbClr val="FFC000"/>
              </a:solidFill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698576" y="4552512"/>
            <a:ext cx="7545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rgbClr val="00B050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100%</a:t>
            </a:r>
          </a:p>
          <a:p>
            <a:r>
              <a:rPr lang="ru-RU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1600" dirty="0" smtClean="0">
                <a:solidFill>
                  <a:srgbClr val="00B050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100%</a:t>
            </a:r>
          </a:p>
          <a:p>
            <a:endParaRPr lang="ru-RU" sz="1600" dirty="0" smtClean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solidFill>
                  <a:srgbClr val="00B050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100%</a:t>
            </a:r>
          </a:p>
          <a:p>
            <a:endParaRPr lang="ru-RU" sz="1600" dirty="0" smtClean="0">
              <a:solidFill>
                <a:srgbClr val="00B050"/>
              </a:solidFill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r>
              <a:rPr lang="ru-RU" sz="1600" dirty="0">
                <a:solidFill>
                  <a:srgbClr val="00B050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100%</a:t>
            </a: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  <a:endParaRPr lang="ru-RU" sz="1600" dirty="0" smtClean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endParaRPr lang="ru-RU" sz="1600" dirty="0" smtClean="0">
              <a:solidFill>
                <a:srgbClr val="00B050"/>
              </a:solidFill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solidFill>
                  <a:srgbClr val="00B050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100%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729" y="1105283"/>
            <a:ext cx="3619721" cy="271479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193" y="3898076"/>
            <a:ext cx="3801660" cy="285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98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1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44475" y="134938"/>
            <a:ext cx="75565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68783" y="134938"/>
            <a:ext cx="10735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cap="all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График  производства  работ</a:t>
            </a:r>
            <a:endParaRPr lang="ru-RU" sz="2400" b="1" cap="all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90234" y="644154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705690" y="427983"/>
            <a:ext cx="9206392" cy="6232720"/>
            <a:chOff x="1753191" y="636868"/>
            <a:chExt cx="9206392" cy="6232720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1753191" y="4521250"/>
              <a:ext cx="3117835" cy="23391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28650" indent="-628650" algn="ctr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endParaRPr lang="en-US" sz="1600" b="1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endParaRPr>
            </a:p>
            <a:p>
              <a:pPr marL="628650" indent="-628650" algn="ctr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endParaRPr lang="ru-RU" sz="1600" b="1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endParaRP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Укладка тротуарной плитки</a:t>
              </a: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Асфальтировка</a:t>
              </a: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Озеленение</a:t>
              </a: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Устройство освещения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753192" y="636868"/>
              <a:ext cx="2822272" cy="23391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28650" indent="-628650" algn="ctr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endParaRPr lang="ru-RU" sz="1600" b="1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endParaRP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endParaRPr lang="en-US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endParaRP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Устройство кровли</a:t>
              </a: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Устройство витражей</a:t>
              </a: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Внутренняя отделка</a:t>
              </a: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Установка оборудования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753191" y="2625788"/>
              <a:ext cx="3459581" cy="23391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28650" indent="-628650" algn="ctr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endParaRPr lang="ru-RU" sz="1600" b="1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endParaRPr>
            </a:p>
            <a:p>
              <a:pPr marL="628650" indent="-628650" algn="ctr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endParaRPr lang="ru-RU" sz="1600" b="1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endParaRP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Монтаж опор фундаментов</a:t>
              </a: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Монтаж модулей</a:t>
              </a: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Монтаж покрытия и ограждения</a:t>
              </a: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Монтаж освещения и табло</a:t>
              </a: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8413192" y="4530486"/>
              <a:ext cx="2546391" cy="23391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28650" indent="-628650" algn="ctr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b="1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                                          </a:t>
              </a: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b="1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Срок завершения                         </a:t>
              </a: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до 22.04.2021</a:t>
              </a: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до 20.04.2021</a:t>
              </a: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до 22.04.2021</a:t>
              </a: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до 20.04.2021</a:t>
              </a:r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8413192" y="655340"/>
              <a:ext cx="2130425" cy="23391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28650" indent="-628650" algn="ctr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b="1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                                           </a:t>
              </a: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b="1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Срок завершения                         </a:t>
              </a: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до </a:t>
              </a: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18.04.2021</a:t>
              </a:r>
              <a:endParaRPr lang="ru-RU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endParaRP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исполнено</a:t>
              </a:r>
              <a:endParaRPr lang="ru-RU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endParaRP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до 20.04.2021</a:t>
              </a: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до 23.04.2021</a:t>
              </a: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8413192" y="2625788"/>
              <a:ext cx="2030352" cy="23391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28650" indent="-628650" algn="ctr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b="1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                                           </a:t>
              </a: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b="1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Срок завершения                         </a:t>
              </a: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исполнено</a:t>
              </a:r>
              <a:endParaRPr lang="ru-RU" sz="16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endParaRP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до 15.04.2021</a:t>
              </a: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до 21.04.2021</a:t>
              </a:r>
            </a:p>
            <a:p>
              <a:pPr marL="628650" indent="-628650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до 21.04.2021</a:t>
              </a:r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725700" y="4960034"/>
              <a:ext cx="4687490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628650" indent="-628650" algn="ctr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b="1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Прилегающая территория</a:t>
              </a:r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3725700" y="989171"/>
              <a:ext cx="4687491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628650" indent="-628650" algn="ctr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b="1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Павильон</a:t>
              </a:r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3725699" y="3018805"/>
              <a:ext cx="4687491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628650" indent="-628650" algn="ctr">
                <a:spcAft>
                  <a:spcPts val="1200"/>
                </a:spcAft>
                <a:buClr>
                  <a:srgbClr val="C00000"/>
                </a:buClr>
                <a:tabLst>
                  <a:tab pos="12915900" algn="l"/>
                </a:tabLst>
              </a:pPr>
              <a:r>
                <a:rPr lang="ru-RU" sz="1600" b="1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Платформа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031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1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44475" y="134938"/>
            <a:ext cx="75565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68783" y="134938"/>
            <a:ext cx="10735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cap="all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Планировка модульного </a:t>
            </a:r>
            <a:r>
              <a:rPr lang="ru-RU" sz="2400" b="1" cap="all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пассажирского здания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90234" y="644154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244475" y="670441"/>
            <a:ext cx="11821245" cy="6078874"/>
            <a:chOff x="304080" y="904568"/>
            <a:chExt cx="11821245" cy="6078874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C4513618-9BBF-524E-9326-FD0BA1517F07}"/>
                </a:ext>
              </a:extLst>
            </p:cNvPr>
            <p:cNvSpPr/>
            <p:nvPr/>
          </p:nvSpPr>
          <p:spPr>
            <a:xfrm>
              <a:off x="304080" y="4021988"/>
              <a:ext cx="208800" cy="209472"/>
            </a:xfrm>
            <a:prstGeom prst="rect">
              <a:avLst/>
            </a:prstGeom>
            <a:solidFill>
              <a:srgbClr val="5C85D6"/>
            </a:solidFill>
            <a:ln>
              <a:solidFill>
                <a:srgbClr val="5C85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</a:t>
              </a:r>
              <a:endParaRPr lang="ru-RU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C4513618-9BBF-524E-9326-FD0BA1517F07}"/>
                </a:ext>
              </a:extLst>
            </p:cNvPr>
            <p:cNvSpPr/>
            <p:nvPr/>
          </p:nvSpPr>
          <p:spPr>
            <a:xfrm>
              <a:off x="6444068" y="4057767"/>
              <a:ext cx="208800" cy="209472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200" dirty="0" smtClean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</a:t>
              </a:r>
              <a:endParaRPr lang="ru-RU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27" name="Picture 2" descr="C:\Users\cdpo_makhalovatv\Downloads\IMG-20210323-WA0001 (1)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736861" y="4021988"/>
              <a:ext cx="2991283" cy="2160000"/>
            </a:xfrm>
            <a:prstGeom prst="rect">
              <a:avLst/>
            </a:prstGeom>
            <a:noFill/>
            <a:ln>
              <a:solidFill>
                <a:srgbClr val="5A5F6A"/>
              </a:solidFill>
            </a:ln>
          </p:spPr>
        </p:pic>
        <p:sp>
          <p:nvSpPr>
            <p:cNvPr id="28" name="Скругленный прямоугольник 27"/>
            <p:cNvSpPr/>
            <p:nvPr/>
          </p:nvSpPr>
          <p:spPr>
            <a:xfrm>
              <a:off x="3731472" y="3987003"/>
              <a:ext cx="2587904" cy="1840395"/>
            </a:xfrm>
            <a:prstGeom prst="roundRect">
              <a:avLst>
                <a:gd name="adj" fmla="val 12246"/>
              </a:avLst>
            </a:prstGeom>
            <a:pattFill prst="ltUpDiag">
              <a:fgClr>
                <a:schemeClr val="bg1"/>
              </a:fgClr>
              <a:bgClr>
                <a:srgbClr val="F3F3F3"/>
              </a:bgClr>
            </a:pattFill>
            <a:ln>
              <a:solidFill>
                <a:srgbClr val="DCDCDC"/>
              </a:solidFill>
            </a:ln>
          </p:spPr>
          <p:txBody>
            <a:bodyPr wrap="none" lIns="36000" tIns="36000" rIns="36000" bIns="36000" anchor="ctr" anchorCtr="0">
              <a:noAutofit/>
            </a:bodyPr>
            <a:lstStyle/>
            <a:p>
              <a:pPr algn="ctr"/>
              <a:endParaRPr lang="ru-RU" sz="1200" dirty="0">
                <a:solidFill>
                  <a:schemeClr val="bg1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84780" y="4220328"/>
              <a:ext cx="2509370" cy="1769715"/>
            </a:xfrm>
            <a:prstGeom prst="rect">
              <a:avLst/>
            </a:prstGeom>
            <a:noFill/>
          </p:spPr>
          <p:txBody>
            <a:bodyPr wrap="square" lIns="45720" tIns="22860" rIns="45720" bIns="22860" rtlCol="0">
              <a:spAutoFit/>
            </a:bodyPr>
            <a:lstStyle/>
            <a:p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Зона ожидания для пассажиров.</a:t>
              </a:r>
            </a:p>
            <a:p>
              <a:r>
                <a:rPr lang="ru-RU" sz="1600" b="1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Предусмотрено:</a:t>
              </a:r>
            </a:p>
            <a:p>
              <a:pPr>
                <a:buFont typeface="Arial" pitchFamily="34" charset="0"/>
                <a:buChar char="•"/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проигрывание песен  военных лет</a:t>
              </a:r>
            </a:p>
            <a:p>
              <a:pPr>
                <a:buFont typeface="Arial" pitchFamily="34" charset="0"/>
                <a:buChar char="•"/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показ фотоматериала</a:t>
              </a:r>
              <a:endPara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ru-RU" sz="1600" dirty="0"/>
            </a:p>
          </p:txBody>
        </p:sp>
        <p:sp>
          <p:nvSpPr>
            <p:cNvPr id="30" name="Скругленный прямоугольник 29"/>
            <p:cNvSpPr/>
            <p:nvPr/>
          </p:nvSpPr>
          <p:spPr>
            <a:xfrm>
              <a:off x="9854424" y="3989354"/>
              <a:ext cx="2232632" cy="2686311"/>
            </a:xfrm>
            <a:prstGeom prst="roundRect">
              <a:avLst>
                <a:gd name="adj" fmla="val 12246"/>
              </a:avLst>
            </a:prstGeom>
            <a:pattFill prst="ltUpDiag">
              <a:fgClr>
                <a:schemeClr val="bg1"/>
              </a:fgClr>
              <a:bgClr>
                <a:srgbClr val="F3F3F3"/>
              </a:bgClr>
            </a:pattFill>
            <a:ln>
              <a:solidFill>
                <a:srgbClr val="DCDCDC"/>
              </a:solidFill>
            </a:ln>
          </p:spPr>
          <p:txBody>
            <a:bodyPr wrap="none" lIns="36000" tIns="36000" rIns="36000" bIns="36000" anchor="ctr" anchorCtr="0">
              <a:noAutofit/>
            </a:bodyPr>
            <a:lstStyle/>
            <a:p>
              <a:pPr algn="ctr"/>
              <a:endParaRPr lang="ru-RU" sz="1200" dirty="0">
                <a:solidFill>
                  <a:schemeClr val="bg1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963050" y="4228842"/>
              <a:ext cx="2162275" cy="2754600"/>
            </a:xfrm>
            <a:prstGeom prst="rect">
              <a:avLst/>
            </a:prstGeom>
            <a:noFill/>
          </p:spPr>
          <p:txBody>
            <a:bodyPr wrap="square" lIns="45720" tIns="22860" rIns="45720" bIns="22860" rtlCol="0">
              <a:spAutoFit/>
            </a:bodyPr>
            <a:lstStyle/>
            <a:p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Помещение экспозиции</a:t>
              </a:r>
            </a:p>
            <a:p>
              <a:r>
                <a:rPr lang="ru-RU" sz="1600" b="1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Предусмотрено:</a:t>
              </a:r>
            </a:p>
            <a:p>
              <a:pPr>
                <a:buFont typeface="Arial" pitchFamily="34" charset="0"/>
                <a:buChar char="•"/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показ видеофильмов</a:t>
              </a:r>
            </a:p>
            <a:p>
              <a:pPr>
                <a:buFont typeface="Arial" pitchFamily="34" charset="0"/>
                <a:buChar char="•"/>
              </a:pPr>
              <a:r>
                <a:rPr lang="ru-RU" sz="1600" dirty="0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установка интерактивного сенсорного стола для доступа к тематическим </a:t>
              </a:r>
              <a:r>
                <a:rPr lang="ru-RU" sz="1600" dirty="0" err="1" smtClean="0">
                  <a:latin typeface="Times New Roman" panose="02020603050405020304" pitchFamily="18" charset="0"/>
                  <a:ea typeface="Verdana" pitchFamily="34" charset="0"/>
                  <a:cs typeface="Times New Roman" panose="02020603050405020304" pitchFamily="18" charset="0"/>
                </a:rPr>
                <a:t>интернет-ресурсам</a:t>
              </a:r>
              <a:endPara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ru-RU" sz="1600" dirty="0"/>
            </a:p>
          </p:txBody>
        </p:sp>
        <p:pic>
          <p:nvPicPr>
            <p:cNvPr id="32" name="Picture 2" descr="C:\Users\cdpo_makhalovatv\Desktop\Безымянный5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97204" y="904568"/>
              <a:ext cx="9556480" cy="2868693"/>
            </a:xfrm>
            <a:prstGeom prst="rect">
              <a:avLst/>
            </a:prstGeom>
            <a:noFill/>
          </p:spPr>
        </p:pic>
        <p:pic>
          <p:nvPicPr>
            <p:cNvPr id="33" name="Picture 2" descr="C:\Users\cdpo_makhalovatv\Downloads\IMG-20210329-WA0025.jpg"/>
            <p:cNvPicPr>
              <a:picLocks noChangeAspect="1" noChangeArrowheads="1"/>
            </p:cNvPicPr>
            <p:nvPr/>
          </p:nvPicPr>
          <p:blipFill>
            <a:blip r:embed="rId5"/>
            <a:srcRect l="10517"/>
            <a:stretch>
              <a:fillRect/>
            </a:stretch>
          </p:blipFill>
          <p:spPr bwMode="auto">
            <a:xfrm>
              <a:off x="621316" y="3989354"/>
              <a:ext cx="3055027" cy="2209620"/>
            </a:xfrm>
            <a:prstGeom prst="rect">
              <a:avLst/>
            </a:prstGeom>
            <a:noFill/>
            <a:ln>
              <a:solidFill>
                <a:srgbClr val="5A5F6A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631778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1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44475" y="134938"/>
            <a:ext cx="75565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68783" y="134938"/>
            <a:ext cx="10735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cap="all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Зал  ожидания</a:t>
            </a:r>
            <a:endParaRPr lang="ru-RU" sz="2400" b="1" cap="all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90234" y="644154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Группа 15"/>
          <p:cNvGrpSpPr/>
          <p:nvPr/>
        </p:nvGrpSpPr>
        <p:grpSpPr>
          <a:xfrm>
            <a:off x="686761" y="1444707"/>
            <a:ext cx="11349593" cy="4803693"/>
            <a:chOff x="330504" y="1444707"/>
            <a:chExt cx="11349593" cy="480369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852AA4-102D-B74E-8E90-D7ACCDD959D4}"/>
                </a:ext>
              </a:extLst>
            </p:cNvPr>
            <p:cNvSpPr txBox="1"/>
            <p:nvPr/>
          </p:nvSpPr>
          <p:spPr>
            <a:xfrm>
              <a:off x="859373" y="1607046"/>
              <a:ext cx="4749491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ru-RU" sz="1600" dirty="0" smtClean="0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Показ фотоматериала  на тему Великой Отечественной войны</a:t>
              </a:r>
            </a:p>
            <a:p>
              <a:pPr algn="just"/>
              <a:endParaRPr lang="ru-RU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just"/>
              <a:endParaRPr lang="ru-RU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just"/>
              <a:endParaRPr lang="ru-RU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just"/>
              <a:endParaRPr lang="ru-RU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just"/>
              <a:endParaRPr lang="ru-RU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just"/>
              <a:endParaRPr lang="ru-RU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just"/>
              <a:endParaRPr lang="ru-RU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just"/>
              <a:endParaRPr lang="ru-RU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just"/>
              <a:endParaRPr lang="ru-RU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just"/>
              <a:endParaRPr lang="ru-RU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just"/>
              <a:endParaRPr lang="ru-RU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just"/>
              <a:endParaRPr lang="ru-RU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just"/>
              <a:endParaRPr lang="ru-RU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just"/>
              <a:endParaRPr lang="ru-RU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just"/>
              <a:endParaRPr lang="ru-RU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just"/>
              <a:r>
                <a:rPr lang="ru-RU" sz="1600" dirty="0" smtClean="0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Трансляция песен военных лет </a:t>
              </a:r>
            </a:p>
          </p:txBody>
        </p:sp>
        <p:sp>
          <p:nvSpPr>
            <p:cNvPr id="18" name="Скругленный прямоугольник 17"/>
            <p:cNvSpPr/>
            <p:nvPr/>
          </p:nvSpPr>
          <p:spPr>
            <a:xfrm>
              <a:off x="330504" y="1444707"/>
              <a:ext cx="5452532" cy="4803693"/>
            </a:xfrm>
            <a:prstGeom prst="roundRect">
              <a:avLst>
                <a:gd name="adj" fmla="val 5894"/>
              </a:avLst>
            </a:prstGeom>
            <a:noFill/>
            <a:ln>
              <a:solidFill>
                <a:srgbClr val="DCDCDC"/>
              </a:solidFill>
            </a:ln>
          </p:spPr>
          <p:txBody>
            <a:bodyPr wrap="none" lIns="36000" tIns="36000" rIns="36000" bIns="36000" anchor="ctr" anchorCtr="0">
              <a:noAutofit/>
            </a:bodyPr>
            <a:lstStyle/>
            <a:p>
              <a:pPr algn="ctr"/>
              <a:endParaRPr lang="ru-RU" sz="1200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4513618-9BBF-524E-9326-FD0BA1517F07}"/>
                </a:ext>
              </a:extLst>
            </p:cNvPr>
            <p:cNvSpPr/>
            <p:nvPr/>
          </p:nvSpPr>
          <p:spPr>
            <a:xfrm>
              <a:off x="608130" y="1694353"/>
              <a:ext cx="208800" cy="209472"/>
            </a:xfrm>
            <a:prstGeom prst="rect">
              <a:avLst/>
            </a:prstGeom>
            <a:solidFill>
              <a:srgbClr val="DE30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</a:t>
              </a:r>
              <a:endParaRPr lang="ru-RU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4513618-9BBF-524E-9326-FD0BA1517F07}"/>
                </a:ext>
              </a:extLst>
            </p:cNvPr>
            <p:cNvSpPr/>
            <p:nvPr/>
          </p:nvSpPr>
          <p:spPr>
            <a:xfrm>
              <a:off x="621545" y="5812511"/>
              <a:ext cx="208800" cy="209472"/>
            </a:xfrm>
            <a:prstGeom prst="rect">
              <a:avLst/>
            </a:prstGeom>
            <a:solidFill>
              <a:srgbClr val="DE30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200" dirty="0" smtClean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</a:t>
              </a:r>
              <a:endParaRPr lang="ru-RU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61348" y="4124324"/>
              <a:ext cx="3171731" cy="1688187"/>
            </a:xfrm>
            <a:prstGeom prst="rect">
              <a:avLst/>
            </a:prstGeom>
            <a:noFill/>
            <a:ln w="9525">
              <a:solidFill>
                <a:srgbClr val="5A5F6A"/>
              </a:solidFill>
              <a:miter lim="800000"/>
              <a:headEnd/>
              <a:tailEnd/>
            </a:ln>
            <a:effectLst/>
          </p:spPr>
        </p:pic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12050" y="2276270"/>
              <a:ext cx="2563489" cy="1790904"/>
            </a:xfrm>
            <a:prstGeom prst="rect">
              <a:avLst/>
            </a:prstGeom>
            <a:noFill/>
            <a:ln w="9525">
              <a:solidFill>
                <a:srgbClr val="5A5F6A"/>
              </a:solidFill>
              <a:miter lim="800000"/>
              <a:headEnd/>
              <a:tailEnd/>
            </a:ln>
            <a:effectLst/>
          </p:spPr>
        </p:pic>
        <p:pic>
          <p:nvPicPr>
            <p:cNvPr id="2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9790" y="2276271"/>
              <a:ext cx="2594690" cy="1790903"/>
            </a:xfrm>
            <a:prstGeom prst="rect">
              <a:avLst/>
            </a:prstGeom>
            <a:noFill/>
            <a:ln w="9525">
              <a:solidFill>
                <a:srgbClr val="5A5F6A"/>
              </a:solidFill>
              <a:miter lim="800000"/>
              <a:headEnd/>
              <a:tailEnd/>
            </a:ln>
            <a:effectLst/>
          </p:spPr>
        </p:pic>
        <p:pic>
          <p:nvPicPr>
            <p:cNvPr id="24" name="Picture 2" descr="C:\Users\cdpo_makhalovatv\Downloads\IMG-20210329-WA0025.jpg"/>
            <p:cNvPicPr>
              <a:picLocks noChangeAspect="1" noChangeArrowheads="1"/>
            </p:cNvPicPr>
            <p:nvPr/>
          </p:nvPicPr>
          <p:blipFill>
            <a:blip r:embed="rId6"/>
            <a:srcRect l="10517"/>
            <a:stretch>
              <a:fillRect/>
            </a:stretch>
          </p:blipFill>
          <p:spPr bwMode="auto">
            <a:xfrm>
              <a:off x="6229351" y="1694353"/>
              <a:ext cx="5450746" cy="3942380"/>
            </a:xfrm>
            <a:prstGeom prst="rect">
              <a:avLst/>
            </a:prstGeom>
            <a:noFill/>
            <a:ln>
              <a:solidFill>
                <a:srgbClr val="5A5F6A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45103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1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44475" y="134938"/>
            <a:ext cx="75565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68783" y="134938"/>
            <a:ext cx="10735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cap="all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Помещение  экспозиции</a:t>
            </a:r>
            <a:endParaRPr lang="ru-RU" sz="2400" b="1" cap="all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90234" y="644154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852AA4-102D-B74E-8E90-D7ACCDD959D4}"/>
              </a:ext>
            </a:extLst>
          </p:cNvPr>
          <p:cNvSpPr txBox="1"/>
          <p:nvPr/>
        </p:nvSpPr>
        <p:spPr>
          <a:xfrm>
            <a:off x="1179749" y="1070840"/>
            <a:ext cx="4388902" cy="57041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ru-RU" sz="16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Трансляция документальных фильмов:</a:t>
            </a:r>
          </a:p>
          <a:p>
            <a:pPr algn="just"/>
            <a:endParaRPr lang="ru-RU" sz="1600" dirty="0" smtClean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endParaRPr lang="ru-RU" sz="1600" dirty="0" smtClean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180975" indent="-180975">
              <a:lnSpc>
                <a:spcPts val="1200"/>
              </a:lnSpc>
              <a:spcAft>
                <a:spcPts val="1200"/>
              </a:spcAft>
              <a:buClr>
                <a:srgbClr val="C00000"/>
              </a:buClr>
              <a:buFont typeface="Wingdings" pitchFamily="2" charset="2"/>
              <a:buChar char="§"/>
              <a:tabLst>
                <a:tab pos="180975" algn="l"/>
              </a:tabLst>
            </a:pPr>
            <a:r>
              <a:rPr lang="ru-RU" sz="14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документальный фильм «Ржев. 500 дней </a:t>
            </a:r>
            <a:br>
              <a:rPr lang="ru-RU" sz="14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</a:br>
            <a:r>
              <a:rPr lang="ru-RU" sz="14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в огне»</a:t>
            </a:r>
            <a:br>
              <a:rPr lang="ru-RU" sz="14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</a:br>
            <a:r>
              <a:rPr lang="ru-RU" sz="1400" i="1" dirty="0" err="1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БелРос</a:t>
            </a:r>
            <a:r>
              <a:rPr lang="ru-RU" sz="1400" i="1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ТВ</a:t>
            </a:r>
          </a:p>
          <a:p>
            <a:pPr marL="180975" indent="-180975">
              <a:lnSpc>
                <a:spcPts val="1000"/>
              </a:lnSpc>
              <a:spcAft>
                <a:spcPts val="1200"/>
              </a:spcAft>
              <a:buClr>
                <a:srgbClr val="C00000"/>
              </a:buClr>
              <a:tabLst>
                <a:tab pos="180975" algn="l"/>
              </a:tabLst>
            </a:pPr>
            <a:endParaRPr lang="ru-RU" sz="1100" i="1" dirty="0" smtClean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pPr marL="180975" indent="-180975">
              <a:lnSpc>
                <a:spcPts val="1200"/>
              </a:lnSpc>
              <a:spcAft>
                <a:spcPts val="1200"/>
              </a:spcAft>
              <a:buClr>
                <a:srgbClr val="C00000"/>
              </a:buClr>
              <a:buFont typeface="Wingdings" pitchFamily="2" charset="2"/>
              <a:buChar char="§"/>
              <a:tabLst>
                <a:tab pos="180975" algn="l"/>
              </a:tabLst>
            </a:pPr>
            <a:r>
              <a:rPr lang="ru-RU" sz="14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интервью известных людей о Мемориале Советскому солдату</a:t>
            </a:r>
            <a:br>
              <a:rPr lang="ru-RU" sz="14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</a:br>
            <a:r>
              <a:rPr lang="ru-RU" sz="14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с сайта «Ржевский мемориал»</a:t>
            </a:r>
          </a:p>
          <a:p>
            <a:pPr marL="180975" indent="-180975">
              <a:lnSpc>
                <a:spcPts val="1000"/>
              </a:lnSpc>
              <a:spcAft>
                <a:spcPts val="1200"/>
              </a:spcAft>
              <a:buClr>
                <a:srgbClr val="C00000"/>
              </a:buClr>
              <a:tabLst>
                <a:tab pos="180975" algn="l"/>
              </a:tabLst>
            </a:pPr>
            <a:endParaRPr lang="ru-RU" sz="1100" i="1" dirty="0" smtClean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pPr marL="180975" indent="-180975">
              <a:lnSpc>
                <a:spcPts val="1200"/>
              </a:lnSpc>
              <a:spcAft>
                <a:spcPts val="1200"/>
              </a:spcAft>
              <a:buClr>
                <a:srgbClr val="C00000"/>
              </a:buClr>
              <a:buFont typeface="Wingdings" pitchFamily="2" charset="2"/>
              <a:buChar char="§"/>
              <a:tabLst>
                <a:tab pos="180975" algn="l"/>
              </a:tabLst>
            </a:pPr>
            <a:r>
              <a:rPr lang="ru-RU" sz="14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документальный фильм о создании Мемориала Советскому солдату </a:t>
            </a:r>
            <a:br>
              <a:rPr lang="ru-RU" sz="14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</a:br>
            <a:r>
              <a:rPr lang="ru-RU" sz="14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«Ржевский мемориал: история, конструкция, скульптура»</a:t>
            </a:r>
          </a:p>
          <a:p>
            <a:pPr marL="180975" indent="-180975">
              <a:lnSpc>
                <a:spcPts val="1200"/>
              </a:lnSpc>
              <a:spcAft>
                <a:spcPts val="1200"/>
              </a:spcAft>
              <a:buClr>
                <a:srgbClr val="C00000"/>
              </a:buClr>
              <a:buFont typeface="Wingdings" pitchFamily="2" charset="2"/>
              <a:buChar char="§"/>
              <a:tabLst>
                <a:tab pos="180975" algn="l"/>
              </a:tabLst>
            </a:pPr>
            <a:endParaRPr lang="ru-RU" sz="1400" dirty="0" smtClean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pPr marL="180975" indent="-180975">
              <a:lnSpc>
                <a:spcPts val="1200"/>
              </a:lnSpc>
              <a:spcAft>
                <a:spcPts val="1200"/>
              </a:spcAft>
              <a:buClr>
                <a:srgbClr val="C00000"/>
              </a:buClr>
              <a:buFont typeface="Wingdings" pitchFamily="2" charset="2"/>
              <a:buChar char="§"/>
              <a:tabLst>
                <a:tab pos="180975" algn="l"/>
              </a:tabLst>
            </a:pPr>
            <a:r>
              <a:rPr lang="ru-RU" sz="14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фильм визуализация (панорама)</a:t>
            </a:r>
            <a:br>
              <a:rPr lang="ru-RU" sz="14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</a:br>
            <a:r>
              <a:rPr lang="ru-RU" sz="14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Мемориального комплекса «Я убит </a:t>
            </a:r>
            <a:br>
              <a:rPr lang="ru-RU" sz="14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</a:br>
            <a:r>
              <a:rPr lang="ru-RU" sz="14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подо Ржевом»</a:t>
            </a:r>
            <a:br>
              <a:rPr lang="ru-RU" sz="14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</a:br>
            <a:r>
              <a:rPr lang="ru-RU" sz="14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продолжительность 1 мин. 48 сек.</a:t>
            </a:r>
          </a:p>
          <a:p>
            <a:pPr marL="180975" indent="-180975">
              <a:lnSpc>
                <a:spcPts val="1200"/>
              </a:lnSpc>
              <a:spcAft>
                <a:spcPts val="1200"/>
              </a:spcAft>
              <a:buClr>
                <a:srgbClr val="C00000"/>
              </a:buClr>
              <a:buFont typeface="Wingdings" pitchFamily="2" charset="2"/>
              <a:buChar char="§"/>
              <a:tabLst>
                <a:tab pos="180975" algn="l"/>
              </a:tabLst>
            </a:pPr>
            <a:endParaRPr lang="ru-RU" sz="1400" dirty="0" smtClean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pPr marL="180975" indent="-180975">
              <a:lnSpc>
                <a:spcPts val="1200"/>
              </a:lnSpc>
              <a:spcAft>
                <a:spcPts val="1200"/>
              </a:spcAft>
              <a:buClr>
                <a:srgbClr val="C00000"/>
              </a:buClr>
              <a:buFont typeface="Wingdings" pitchFamily="2" charset="2"/>
              <a:buChar char="§"/>
              <a:tabLst>
                <a:tab pos="180975" algn="l"/>
              </a:tabLst>
            </a:pPr>
            <a:r>
              <a:rPr lang="ru-RU" sz="14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документальный фильм</a:t>
            </a:r>
            <a:br>
              <a:rPr lang="ru-RU" sz="14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</a:br>
            <a:r>
              <a:rPr lang="ru-RU" sz="14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«Ржев: Неизвестная битва Георгия Жукова» военный исторический фильм </a:t>
            </a:r>
            <a:br>
              <a:rPr lang="ru-RU" sz="14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</a:br>
            <a:r>
              <a:rPr lang="ru-RU" sz="14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Пивоварова А., 2009 г.,</a:t>
            </a:r>
            <a:br>
              <a:rPr lang="ru-RU" sz="140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</a:br>
            <a:endParaRPr lang="ru-RU" sz="1400" dirty="0" smtClean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746128" y="1101807"/>
            <a:ext cx="6175071" cy="5474118"/>
          </a:xfrm>
          <a:prstGeom prst="roundRect">
            <a:avLst>
              <a:gd name="adj" fmla="val 5894"/>
            </a:avLst>
          </a:prstGeom>
          <a:noFill/>
          <a:ln>
            <a:solidFill>
              <a:srgbClr val="DCDCDC"/>
            </a:solidFill>
          </a:ln>
        </p:spPr>
        <p:txBody>
          <a:bodyPr wrap="none" lIns="36000" tIns="36000" rIns="36000" bIns="36000" anchor="ctr" anchorCtr="0">
            <a:noAutofit/>
          </a:bodyPr>
          <a:lstStyle/>
          <a:p>
            <a:pPr algn="ctr"/>
            <a:endParaRPr lang="ru-RU" sz="1200" dirty="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6" name="Picture 2" descr="C:\Users\cdpo_makhalovatv\Downloads\IMG-20210323-WA0001 (1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10825" y="1768971"/>
            <a:ext cx="5001835" cy="3536454"/>
          </a:xfrm>
          <a:prstGeom prst="rect">
            <a:avLst/>
          </a:prstGeom>
          <a:noFill/>
          <a:ln>
            <a:solidFill>
              <a:srgbClr val="5A5F6A"/>
            </a:solidFill>
          </a:ln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37" y="1249146"/>
            <a:ext cx="379361" cy="396000"/>
          </a:xfrm>
          <a:prstGeom prst="rect">
            <a:avLst/>
          </a:prstGeom>
        </p:spPr>
      </p:pic>
      <p:pic>
        <p:nvPicPr>
          <p:cNvPr id="28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44312" y="1751826"/>
            <a:ext cx="1224000" cy="814293"/>
          </a:xfrm>
          <a:prstGeom prst="rect">
            <a:avLst/>
          </a:prstGeom>
          <a:noFill/>
          <a:ln w="9525">
            <a:solidFill>
              <a:srgbClr val="5A5F6A"/>
            </a:solidFill>
            <a:miter lim="800000"/>
            <a:headEnd/>
            <a:tailEnd/>
          </a:ln>
          <a:effectLst/>
        </p:spPr>
      </p:pic>
      <p:pic>
        <p:nvPicPr>
          <p:cNvPr id="29" name="Picture 2" descr="C:\Users\cdpo_makhalovatv\Desktop\238415-rzhev-neizvestnaya-bitva-georgiya-zhukova-lg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08524" y="5762625"/>
            <a:ext cx="1313340" cy="708000"/>
          </a:xfrm>
          <a:prstGeom prst="rect">
            <a:avLst/>
          </a:prstGeom>
          <a:noFill/>
          <a:ln>
            <a:solidFill>
              <a:srgbClr val="5A5F6A"/>
            </a:solidFill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7"/>
          <a:srcRect l="9066" t="14483" r="57262" b="51065"/>
          <a:stretch>
            <a:fillRect/>
          </a:stretch>
        </p:blipFill>
        <p:spPr bwMode="auto">
          <a:xfrm>
            <a:off x="5496788" y="4795308"/>
            <a:ext cx="1340605" cy="738080"/>
          </a:xfrm>
          <a:prstGeom prst="rect">
            <a:avLst/>
          </a:prstGeom>
          <a:noFill/>
          <a:ln w="9525">
            <a:solidFill>
              <a:srgbClr val="5A5F6A"/>
            </a:solidFill>
            <a:miter lim="800000"/>
            <a:headEnd/>
            <a:tailEnd/>
          </a:ln>
          <a:effectLst/>
        </p:spPr>
      </p:pic>
      <p:pic>
        <p:nvPicPr>
          <p:cNvPr id="31" name="Рисунок 30" descr="Ржев Итерьвью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9061" y="2689441"/>
            <a:ext cx="1402787" cy="915771"/>
          </a:xfrm>
          <a:prstGeom prst="rect">
            <a:avLst/>
          </a:prstGeom>
          <a:noFill/>
          <a:ln w="9525">
            <a:solidFill>
              <a:srgbClr val="5A5F6A"/>
            </a:solidFill>
            <a:miter lim="800000"/>
            <a:headEnd/>
            <a:tailEnd/>
          </a:ln>
          <a:effectLst/>
        </p:spPr>
      </p:pic>
      <p:pic>
        <p:nvPicPr>
          <p:cNvPr id="32" name="Рисунок 31" descr="Ржев фильм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0011" y="3757611"/>
            <a:ext cx="1448470" cy="804863"/>
          </a:xfrm>
          <a:prstGeom prst="rect">
            <a:avLst/>
          </a:prstGeom>
          <a:noFill/>
          <a:ln w="9525">
            <a:solidFill>
              <a:srgbClr val="5A5F6A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0662357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411</Words>
  <Application>Microsoft Office PowerPoint</Application>
  <PresentationFormat>Широкоэкранный</PresentationFormat>
  <Paragraphs>229</Paragraphs>
  <Slides>10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20" baseType="lpstr">
      <vt:lpstr>Arial</vt:lpstr>
      <vt:lpstr>AvantGardeGothicC</vt:lpstr>
      <vt:lpstr>Calibri</vt:lpstr>
      <vt:lpstr>Calibri Light</vt:lpstr>
      <vt:lpstr>IBM Plex Sans Light</vt:lpstr>
      <vt:lpstr>IBM Plex Sans SemiBold</vt:lpstr>
      <vt:lpstr>Times New Roman</vt:lpstr>
      <vt:lpstr>Verdana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139</cp:revision>
  <cp:lastPrinted>2021-04-13T17:50:45Z</cp:lastPrinted>
  <dcterms:created xsi:type="dcterms:W3CDTF">2021-03-10T06:31:34Z</dcterms:created>
  <dcterms:modified xsi:type="dcterms:W3CDTF">2021-04-13T17:56:22Z</dcterms:modified>
</cp:coreProperties>
</file>